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
  </p:notesMasterIdLst>
  <p:sldIdLst>
    <p:sldId id="256" r:id="rId5"/>
    <p:sldId id="257" r:id="rId6"/>
    <p:sldId id="258" r:id="rId7"/>
    <p:sldId id="262" r:id="rId8"/>
    <p:sldId id="263" r:id="rId9"/>
    <p:sldId id="259" r:id="rId10"/>
    <p:sldId id="264" r:id="rId11"/>
    <p:sldId id="26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74083F-E5A5-44FD-8F58-99954FBECC0A}" v="63" dt="2023-01-08T11:41:03.8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73907" autoAdjust="0"/>
  </p:normalViewPr>
  <p:slideViewPr>
    <p:cSldViewPr snapToGrid="0">
      <p:cViewPr>
        <p:scale>
          <a:sx n="63" d="100"/>
          <a:sy n="63" d="100"/>
        </p:scale>
        <p:origin x="446"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etcher T" userId="a4d18f37-eb1b-43c5-902c-f5c09b769deb" providerId="ADAL" clId="{C074083F-E5A5-44FD-8F58-99954FBECC0A}"/>
    <pc:docChg chg="undo custSel modSld">
      <pc:chgData name="Fletcher T" userId="a4d18f37-eb1b-43c5-902c-f5c09b769deb" providerId="ADAL" clId="{C074083F-E5A5-44FD-8F58-99954FBECC0A}" dt="2023-01-08T11:41:22.082" v="2522" actId="692"/>
      <pc:docMkLst>
        <pc:docMk/>
      </pc:docMkLst>
      <pc:sldChg chg="modSp mod modNotesTx">
        <pc:chgData name="Fletcher T" userId="a4d18f37-eb1b-43c5-902c-f5c09b769deb" providerId="ADAL" clId="{C074083F-E5A5-44FD-8F58-99954FBECC0A}" dt="2023-01-08T08:50:51.836" v="102" actId="692"/>
        <pc:sldMkLst>
          <pc:docMk/>
          <pc:sldMk cId="3215624511" sldId="256"/>
        </pc:sldMkLst>
        <pc:picChg chg="mod">
          <ac:chgData name="Fletcher T" userId="a4d18f37-eb1b-43c5-902c-f5c09b769deb" providerId="ADAL" clId="{C074083F-E5A5-44FD-8F58-99954FBECC0A}" dt="2023-01-08T08:50:51.836" v="102" actId="692"/>
          <ac:picMkLst>
            <pc:docMk/>
            <pc:sldMk cId="3215624511" sldId="256"/>
            <ac:picMk id="5" creationId="{1DA14B4A-B376-DA59-04CF-F30AF8ACE378}"/>
          </ac:picMkLst>
        </pc:picChg>
      </pc:sldChg>
      <pc:sldChg chg="delSp modSp mod delAnim modAnim modNotesTx">
        <pc:chgData name="Fletcher T" userId="a4d18f37-eb1b-43c5-902c-f5c09b769deb" providerId="ADAL" clId="{C074083F-E5A5-44FD-8F58-99954FBECC0A}" dt="2023-01-08T09:05:08.620" v="1477" actId="692"/>
        <pc:sldMkLst>
          <pc:docMk/>
          <pc:sldMk cId="290773858" sldId="258"/>
        </pc:sldMkLst>
        <pc:spChg chg="mod">
          <ac:chgData name="Fletcher T" userId="a4d18f37-eb1b-43c5-902c-f5c09b769deb" providerId="ADAL" clId="{C074083F-E5A5-44FD-8F58-99954FBECC0A}" dt="2023-01-08T08:53:29.981" v="158" actId="14100"/>
          <ac:spMkLst>
            <pc:docMk/>
            <pc:sldMk cId="290773858" sldId="258"/>
            <ac:spMk id="3" creationId="{00000000-0000-0000-0000-000000000000}"/>
          </ac:spMkLst>
        </pc:spChg>
        <pc:spChg chg="mod">
          <ac:chgData name="Fletcher T" userId="a4d18f37-eb1b-43c5-902c-f5c09b769deb" providerId="ADAL" clId="{C074083F-E5A5-44FD-8F58-99954FBECC0A}" dt="2023-01-08T09:01:53.397" v="1258" actId="27636"/>
          <ac:spMkLst>
            <pc:docMk/>
            <pc:sldMk cId="290773858" sldId="258"/>
            <ac:spMk id="7" creationId="{00000000-0000-0000-0000-000000000000}"/>
          </ac:spMkLst>
        </pc:spChg>
        <pc:picChg chg="mod">
          <ac:chgData name="Fletcher T" userId="a4d18f37-eb1b-43c5-902c-f5c09b769deb" providerId="ADAL" clId="{C074083F-E5A5-44FD-8F58-99954FBECC0A}" dt="2023-01-08T09:05:08.620" v="1477" actId="692"/>
          <ac:picMkLst>
            <pc:docMk/>
            <pc:sldMk cId="290773858" sldId="258"/>
            <ac:picMk id="4" creationId="{32503D21-6ABC-666A-C72E-B2447539D493}"/>
          </ac:picMkLst>
        </pc:picChg>
        <pc:picChg chg="del">
          <ac:chgData name="Fletcher T" userId="a4d18f37-eb1b-43c5-902c-f5c09b769deb" providerId="ADAL" clId="{C074083F-E5A5-44FD-8F58-99954FBECC0A}" dt="2023-01-08T09:02:50.085" v="1467" actId="478"/>
          <ac:picMkLst>
            <pc:docMk/>
            <pc:sldMk cId="290773858" sldId="258"/>
            <ac:picMk id="8" creationId="{00000000-0000-0000-0000-000000000000}"/>
          </ac:picMkLst>
        </pc:picChg>
      </pc:sldChg>
      <pc:sldChg chg="modAnim">
        <pc:chgData name="Fletcher T" userId="a4d18f37-eb1b-43c5-902c-f5c09b769deb" providerId="ADAL" clId="{C074083F-E5A5-44FD-8F58-99954FBECC0A}" dt="2023-01-08T11:39:38.472" v="2512"/>
        <pc:sldMkLst>
          <pc:docMk/>
          <pc:sldMk cId="4172469605" sldId="259"/>
        </pc:sldMkLst>
      </pc:sldChg>
      <pc:sldChg chg="delSp modSp mod delAnim modNotesTx">
        <pc:chgData name="Fletcher T" userId="a4d18f37-eb1b-43c5-902c-f5c09b769deb" providerId="ADAL" clId="{C074083F-E5A5-44FD-8F58-99954FBECC0A}" dt="2023-01-08T11:37:16.987" v="2511" actId="692"/>
        <pc:sldMkLst>
          <pc:docMk/>
          <pc:sldMk cId="2354310850" sldId="262"/>
        </pc:sldMkLst>
        <pc:picChg chg="mod">
          <ac:chgData name="Fletcher T" userId="a4d18f37-eb1b-43c5-902c-f5c09b769deb" providerId="ADAL" clId="{C074083F-E5A5-44FD-8F58-99954FBECC0A}" dt="2023-01-08T11:37:16.987" v="2511" actId="692"/>
          <ac:picMkLst>
            <pc:docMk/>
            <pc:sldMk cId="2354310850" sldId="262"/>
            <ac:picMk id="2" creationId="{B501F6FC-78A9-807F-0CA0-1B20D510FBEE}"/>
          </ac:picMkLst>
        </pc:picChg>
        <pc:picChg chg="del">
          <ac:chgData name="Fletcher T" userId="a4d18f37-eb1b-43c5-902c-f5c09b769deb" providerId="ADAL" clId="{C074083F-E5A5-44FD-8F58-99954FBECC0A}" dt="2023-01-08T11:33:55.032" v="2498" actId="478"/>
          <ac:picMkLst>
            <pc:docMk/>
            <pc:sldMk cId="2354310850" sldId="262"/>
            <ac:picMk id="11" creationId="{00000000-0000-0000-0000-000000000000}"/>
          </ac:picMkLst>
        </pc:picChg>
      </pc:sldChg>
      <pc:sldChg chg="delSp modSp mod delAnim">
        <pc:chgData name="Fletcher T" userId="a4d18f37-eb1b-43c5-902c-f5c09b769deb" providerId="ADAL" clId="{C074083F-E5A5-44FD-8F58-99954FBECC0A}" dt="2023-01-08T11:41:22.082" v="2522" actId="692"/>
        <pc:sldMkLst>
          <pc:docMk/>
          <pc:sldMk cId="671684842" sldId="265"/>
        </pc:sldMkLst>
        <pc:picChg chg="del">
          <ac:chgData name="Fletcher T" userId="a4d18f37-eb1b-43c5-902c-f5c09b769deb" providerId="ADAL" clId="{C074083F-E5A5-44FD-8F58-99954FBECC0A}" dt="2023-01-08T11:40:26.388" v="2513" actId="478"/>
          <ac:picMkLst>
            <pc:docMk/>
            <pc:sldMk cId="671684842" sldId="265"/>
            <ac:picMk id="4" creationId="{00000000-0000-0000-0000-000000000000}"/>
          </ac:picMkLst>
        </pc:picChg>
        <pc:picChg chg="mod">
          <ac:chgData name="Fletcher T" userId="a4d18f37-eb1b-43c5-902c-f5c09b769deb" providerId="ADAL" clId="{C074083F-E5A5-44FD-8F58-99954FBECC0A}" dt="2023-01-08T11:41:22.082" v="2522" actId="692"/>
          <ac:picMkLst>
            <pc:docMk/>
            <pc:sldMk cId="671684842" sldId="265"/>
            <ac:picMk id="5" creationId="{069EED47-7236-2178-B037-3EB2F096A7E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DEFF69-6F4B-40C1-90EE-5CAE8C44CD8D}" type="datetimeFigureOut">
              <a:rPr lang="en-GB" smtClean="0"/>
              <a:t>08/01/2023</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98A166-734C-4563-9735-8A04118C117D}" type="slidenum">
              <a:rPr lang="en-GB" smtClean="0"/>
              <a:t>‹#›</a:t>
            </a:fld>
            <a:endParaRPr lang="en-GB"/>
          </a:p>
        </p:txBody>
      </p:sp>
    </p:spTree>
    <p:extLst>
      <p:ext uri="{BB962C8B-B14F-4D97-AF65-F5344CB8AC3E}">
        <p14:creationId xmlns:p14="http://schemas.microsoft.com/office/powerpoint/2010/main" val="2672544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to HSC!  First of all I thought Id</a:t>
            </a:r>
            <a:r>
              <a:rPr lang="en-GB" baseline="0" dirty="0"/>
              <a:t> Just to dispel some myths around this subject: Its not studied at Key stage 3, so this is a new subject for each student. Its not just for girls. Boys are just as welcome! Its not a ‘soft’ or ‘easy’ subject – students have an external exam at the end of Y11 and two long coursework's to complete in Y10 to achieve the qualification. Students have to independently conduct their own research and do an assessed interview for one mandatory coursework, as well as  researching and performing their own creative therapeutic activity for their other mandatory coursework . Its not ‘child care’ – its so much more!  So what is it? It is a course that is relevant to everyone  and </a:t>
            </a:r>
            <a:r>
              <a:rPr lang="en-US" sz="1200" b="0" i="0" kern="1200" dirty="0">
                <a:solidFill>
                  <a:schemeClr val="tx1"/>
                </a:solidFill>
                <a:effectLst/>
                <a:latin typeface="+mn-lt"/>
                <a:ea typeface="+mn-ea"/>
                <a:cs typeface="+mn-cs"/>
              </a:rPr>
              <a:t>provides young people with an introduction to all the skills, knowledge and attitudes needed to be successful in the health and social care sector.</a:t>
            </a:r>
            <a:endParaRPr lang="en-GB" dirty="0"/>
          </a:p>
        </p:txBody>
      </p:sp>
      <p:sp>
        <p:nvSpPr>
          <p:cNvPr id="4" name="Slide Number Placeholder 3"/>
          <p:cNvSpPr>
            <a:spLocks noGrp="1"/>
          </p:cNvSpPr>
          <p:nvPr>
            <p:ph type="sldNum" sz="quarter" idx="10"/>
          </p:nvPr>
        </p:nvSpPr>
        <p:spPr/>
        <p:txBody>
          <a:bodyPr/>
          <a:lstStyle/>
          <a:p>
            <a:fld id="{BE98A166-734C-4563-9735-8A04118C117D}" type="slidenum">
              <a:rPr lang="en-GB" smtClean="0"/>
              <a:t>1</a:t>
            </a:fld>
            <a:endParaRPr lang="en-GB"/>
          </a:p>
        </p:txBody>
      </p:sp>
    </p:spTree>
    <p:extLst>
      <p:ext uri="{BB962C8B-B14F-4D97-AF65-F5344CB8AC3E}">
        <p14:creationId xmlns:p14="http://schemas.microsoft.com/office/powerpoint/2010/main" val="2790094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the</a:t>
            </a:r>
            <a:r>
              <a:rPr lang="en-GB" baseline="0" dirty="0"/>
              <a:t> idea of a career in the health sector such as  adult nurse, learning disability nurse, mental health nurse, paediatric nurse, carer in residential care, midwife, paramedic, occupational therapist, dental nurse or a physiotherapist  intrigues you then this is the course for you. </a:t>
            </a:r>
          </a:p>
          <a:p>
            <a:r>
              <a:rPr lang="en-GB" baseline="0" dirty="0"/>
              <a:t>If you have ambitions to work in social care, such as being a social worker, youth worker, nanny, childminder, primary school teacher, then this is the course for you. This course is f</a:t>
            </a:r>
            <a:r>
              <a:rPr lang="en-US" sz="1200" b="0" i="0" kern="1200" dirty="0">
                <a:solidFill>
                  <a:schemeClr val="tx1"/>
                </a:solidFill>
                <a:effectLst/>
                <a:latin typeface="+mn-lt"/>
                <a:ea typeface="+mn-ea"/>
                <a:cs typeface="+mn-cs"/>
              </a:rPr>
              <a:t>or young people who have a passion for helping people, especially the most vulnerable in society. </a:t>
            </a:r>
          </a:p>
          <a:p>
            <a:endParaRPr lang="en-US" sz="1200" b="0" i="0" kern="1200" dirty="0">
              <a:solidFill>
                <a:schemeClr val="tx1"/>
              </a:solidFill>
              <a:effectLst/>
              <a:latin typeface="+mn-lt"/>
              <a:ea typeface="+mn-ea"/>
              <a:cs typeface="+mn-cs"/>
            </a:endParaRPr>
          </a:p>
          <a:p>
            <a:r>
              <a:rPr lang="en-US" dirty="0"/>
              <a:t>Due to an aging population Health &amp; Social Care is one of the fastest growing sectors in the UK and the NHS remains the largest employer in the UK and the 5th largest employer in the world employing over </a:t>
            </a:r>
            <a:r>
              <a:rPr lang="en-US" dirty="0" err="1"/>
              <a:t>1.3million</a:t>
            </a:r>
            <a:r>
              <a:rPr lang="en-US" dirty="0"/>
              <a:t> people. In York and North Yorkshire, Health and Social Work employs 13% of all employees, so there is a big job market and future</a:t>
            </a:r>
            <a:r>
              <a:rPr lang="en-US" baseline="0" dirty="0"/>
              <a:t> out there that could start by studying  HSC at Thirsk.</a:t>
            </a:r>
            <a:endParaRPr lang="en-GB" dirty="0"/>
          </a:p>
        </p:txBody>
      </p:sp>
      <p:sp>
        <p:nvSpPr>
          <p:cNvPr id="4" name="Slide Number Placeholder 3"/>
          <p:cNvSpPr>
            <a:spLocks noGrp="1"/>
          </p:cNvSpPr>
          <p:nvPr>
            <p:ph type="sldNum" sz="quarter" idx="10"/>
          </p:nvPr>
        </p:nvSpPr>
        <p:spPr/>
        <p:txBody>
          <a:bodyPr/>
          <a:lstStyle/>
          <a:p>
            <a:fld id="{BE98A166-734C-4563-9735-8A04118C117D}" type="slidenum">
              <a:rPr lang="en-GB" smtClean="0"/>
              <a:t>2</a:t>
            </a:fld>
            <a:endParaRPr lang="en-GB"/>
          </a:p>
        </p:txBody>
      </p:sp>
    </p:spTree>
    <p:extLst>
      <p:ext uri="{BB962C8B-B14F-4D97-AF65-F5344CB8AC3E}">
        <p14:creationId xmlns:p14="http://schemas.microsoft.com/office/powerpoint/2010/main" val="1922424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would you actually study? Well in Y10 you have to complete 2 different coursework units, both of which heavily rely on independent research, so you tailor your coursework to your interests. The first one is abut exploring life stages-looking at the PIES development of individuals at different life stages  and how life events such as bankruptcy, divorce, marriage, employment, illness can affect peoples mental and physical wellbeing. Students conduct an interview of their case study that is assessed and look at the impact of life events on their </a:t>
            </a:r>
            <a:r>
              <a:rPr lang="en-GB" dirty="0" err="1"/>
              <a:t>casestudy</a:t>
            </a:r>
            <a:r>
              <a:rPr lang="en-GB" dirty="0"/>
              <a:t>. The second coursework unit in Y10 is based on therapies – where students explore what creative and therapeutic therapies are and how these can be applied to individual. Students research their own case study and conduct an assessed activity to discuss the  benefits and impacts of their therapy on their chosen individual. And then in Y11 their time is spent working towards their external exam that has to be sat in Y11. Main topics include rights of service users, verbal and non verbal communication, conducting risk assessments, infection control and personalisation,   why person centred values are so important in HSC.</a:t>
            </a:r>
          </a:p>
        </p:txBody>
      </p:sp>
      <p:sp>
        <p:nvSpPr>
          <p:cNvPr id="4" name="Slide Number Placeholder 3"/>
          <p:cNvSpPr>
            <a:spLocks noGrp="1"/>
          </p:cNvSpPr>
          <p:nvPr>
            <p:ph type="sldNum" sz="quarter" idx="5"/>
          </p:nvPr>
        </p:nvSpPr>
        <p:spPr/>
        <p:txBody>
          <a:bodyPr/>
          <a:lstStyle/>
          <a:p>
            <a:fld id="{BE98A166-734C-4563-9735-8A04118C117D}" type="slidenum">
              <a:rPr lang="en-GB" smtClean="0"/>
              <a:t>3</a:t>
            </a:fld>
            <a:endParaRPr lang="en-GB"/>
          </a:p>
        </p:txBody>
      </p:sp>
    </p:spTree>
    <p:extLst>
      <p:ext uri="{BB962C8B-B14F-4D97-AF65-F5344CB8AC3E}">
        <p14:creationId xmlns:p14="http://schemas.microsoft.com/office/powerpoint/2010/main" val="787759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students conduct their assessed interviews, research the life events their induvial experiences, and their impacts, they will develop valuable verbal and non verbal communication skills,  independent research skills and writing at length using facts and empathy. When students conduct their creative and therapeutic coursework, they will plan and deliver  an assessed therapy to individuals, again developing their oracy, problem solving and evaluation skills, as well as their awareness of conducting risk assessments and budgeting. The coursework units also encourage self discipline around meeting deadlines  and application of theory whilst the exam unit develops vital revision and clarity of writing and explanations.  </a:t>
            </a:r>
          </a:p>
        </p:txBody>
      </p:sp>
      <p:sp>
        <p:nvSpPr>
          <p:cNvPr id="4" name="Slide Number Placeholder 3"/>
          <p:cNvSpPr>
            <a:spLocks noGrp="1"/>
          </p:cNvSpPr>
          <p:nvPr>
            <p:ph type="sldNum" sz="quarter" idx="5"/>
          </p:nvPr>
        </p:nvSpPr>
        <p:spPr/>
        <p:txBody>
          <a:bodyPr/>
          <a:lstStyle/>
          <a:p>
            <a:fld id="{BE98A166-734C-4563-9735-8A04118C117D}" type="slidenum">
              <a:rPr lang="en-GB" smtClean="0"/>
              <a:t>4</a:t>
            </a:fld>
            <a:endParaRPr lang="en-GB"/>
          </a:p>
        </p:txBody>
      </p:sp>
    </p:spTree>
    <p:extLst>
      <p:ext uri="{BB962C8B-B14F-4D97-AF65-F5344CB8AC3E}">
        <p14:creationId xmlns:p14="http://schemas.microsoft.com/office/powerpoint/2010/main" val="785759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E98A166-734C-4563-9735-8A04118C117D}" type="slidenum">
              <a:rPr lang="en-GB" smtClean="0"/>
              <a:t>5</a:t>
            </a:fld>
            <a:endParaRPr lang="en-GB"/>
          </a:p>
        </p:txBody>
      </p:sp>
    </p:spTree>
    <p:extLst>
      <p:ext uri="{BB962C8B-B14F-4D97-AF65-F5344CB8AC3E}">
        <p14:creationId xmlns:p14="http://schemas.microsoft.com/office/powerpoint/2010/main" val="1777885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GB" sz="1200" dirty="0"/>
          </a:p>
          <a:p>
            <a:r>
              <a:rPr lang="en-US" dirty="0"/>
              <a:t>NHS-over</a:t>
            </a:r>
            <a:r>
              <a:rPr lang="en-US" baseline="0" dirty="0"/>
              <a:t> 350 apprenticeship </a:t>
            </a:r>
            <a:r>
              <a:rPr lang="en-US" sz="1200" b="0" i="0" kern="1200" dirty="0">
                <a:solidFill>
                  <a:schemeClr val="tx1"/>
                </a:solidFill>
                <a:effectLst/>
                <a:latin typeface="+mn-lt"/>
                <a:ea typeface="+mn-ea"/>
                <a:cs typeface="+mn-cs"/>
              </a:rPr>
              <a:t>ambulance practitioner; Dental Nursing;</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nursing;</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Healthcare science assistant;</a:t>
            </a:r>
          </a:p>
          <a:p>
            <a:r>
              <a:rPr lang="en-US" sz="1200" b="0" i="0" kern="1200" dirty="0">
                <a:solidFill>
                  <a:schemeClr val="tx1"/>
                </a:solidFill>
                <a:effectLst/>
                <a:latin typeface="+mn-lt"/>
                <a:ea typeface="+mn-ea"/>
                <a:cs typeface="+mn-cs"/>
              </a:rPr>
              <a:t>Maternity and </a:t>
            </a:r>
            <a:r>
              <a:rPr lang="en-US" sz="1200" b="0" i="0" kern="1200" dirty="0" err="1">
                <a:solidFill>
                  <a:schemeClr val="tx1"/>
                </a:solidFill>
                <a:effectLst/>
                <a:latin typeface="+mn-lt"/>
                <a:ea typeface="+mn-ea"/>
                <a:cs typeface="+mn-cs"/>
              </a:rPr>
              <a:t>Paediatric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Support;Pharmacy</a:t>
            </a:r>
            <a:r>
              <a:rPr lang="en-US" sz="1200" b="0" i="0" kern="1200" dirty="0">
                <a:solidFill>
                  <a:schemeClr val="tx1"/>
                </a:solidFill>
                <a:effectLst/>
                <a:latin typeface="+mn-lt"/>
                <a:ea typeface="+mn-ea"/>
                <a:cs typeface="+mn-cs"/>
              </a:rPr>
              <a:t> services assistant (level 2)</a:t>
            </a:r>
          </a:p>
          <a:p>
            <a:br>
              <a:rPr lang="en-US" dirty="0"/>
            </a:br>
            <a:br>
              <a:rPr lang="en-US" dirty="0"/>
            </a:br>
            <a:endParaRPr lang="en-GB" sz="1200" dirty="0"/>
          </a:p>
          <a:p>
            <a:endParaRPr lang="en-GB" dirty="0"/>
          </a:p>
        </p:txBody>
      </p:sp>
      <p:sp>
        <p:nvSpPr>
          <p:cNvPr id="4" name="Slide Number Placeholder 3"/>
          <p:cNvSpPr>
            <a:spLocks noGrp="1"/>
          </p:cNvSpPr>
          <p:nvPr>
            <p:ph type="sldNum" sz="quarter" idx="10"/>
          </p:nvPr>
        </p:nvSpPr>
        <p:spPr/>
        <p:txBody>
          <a:bodyPr/>
          <a:lstStyle/>
          <a:p>
            <a:fld id="{BE98A166-734C-4563-9735-8A04118C117D}" type="slidenum">
              <a:rPr lang="en-GB" smtClean="0"/>
              <a:t>6</a:t>
            </a:fld>
            <a:endParaRPr lang="en-GB"/>
          </a:p>
        </p:txBody>
      </p:sp>
    </p:spTree>
    <p:extLst>
      <p:ext uri="{BB962C8B-B14F-4D97-AF65-F5344CB8AC3E}">
        <p14:creationId xmlns:p14="http://schemas.microsoft.com/office/powerpoint/2010/main" val="1456611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you're interested but unsure of where</a:t>
            </a:r>
            <a:r>
              <a:rPr lang="en-GB" baseline="0" dirty="0"/>
              <a:t> your interests may lie in the health and social care sector, a really good starting point to explore roles is to  take the NHS careers quiz to help see where your preferences and strengths may take you.</a:t>
            </a:r>
            <a:endParaRPr lang="en-GB" dirty="0"/>
          </a:p>
        </p:txBody>
      </p:sp>
      <p:sp>
        <p:nvSpPr>
          <p:cNvPr id="4" name="Slide Number Placeholder 3"/>
          <p:cNvSpPr>
            <a:spLocks noGrp="1"/>
          </p:cNvSpPr>
          <p:nvPr>
            <p:ph type="sldNum" sz="quarter" idx="10"/>
          </p:nvPr>
        </p:nvSpPr>
        <p:spPr/>
        <p:txBody>
          <a:bodyPr/>
          <a:lstStyle/>
          <a:p>
            <a:fld id="{BE98A166-734C-4563-9735-8A04118C117D}" type="slidenum">
              <a:rPr lang="en-GB" smtClean="0"/>
              <a:t>7</a:t>
            </a:fld>
            <a:endParaRPr lang="en-GB"/>
          </a:p>
        </p:txBody>
      </p:sp>
    </p:spTree>
    <p:extLst>
      <p:ext uri="{BB962C8B-B14F-4D97-AF65-F5344CB8AC3E}">
        <p14:creationId xmlns:p14="http://schemas.microsoft.com/office/powerpoint/2010/main" val="438303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E98A166-734C-4563-9735-8A04118C117D}" type="slidenum">
              <a:rPr lang="en-GB" smtClean="0"/>
              <a:t>8</a:t>
            </a:fld>
            <a:endParaRPr lang="en-GB"/>
          </a:p>
        </p:txBody>
      </p:sp>
    </p:spTree>
    <p:extLst>
      <p:ext uri="{BB962C8B-B14F-4D97-AF65-F5344CB8AC3E}">
        <p14:creationId xmlns:p14="http://schemas.microsoft.com/office/powerpoint/2010/main" val="85462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2461991-DE48-4270-A1D1-11C308D02399}" type="datetimeFigureOut">
              <a:rPr lang="en-GB" smtClean="0"/>
              <a:t>08/01/2023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5B2F78E-C357-481A-A782-9CB546452C8B}" type="slidenum">
              <a:rPr lang="en-GB" smtClean="0"/>
              <a:t>‹#›</a:t>
            </a:fld>
            <a:endParaRPr lang="en-GB"/>
          </a:p>
        </p:txBody>
      </p:sp>
    </p:spTree>
    <p:extLst>
      <p:ext uri="{BB962C8B-B14F-4D97-AF65-F5344CB8AC3E}">
        <p14:creationId xmlns:p14="http://schemas.microsoft.com/office/powerpoint/2010/main" val="1603241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2461991-DE48-4270-A1D1-11C308D02399}" type="datetimeFigureOut">
              <a:rPr lang="en-GB" smtClean="0"/>
              <a:t>08/01/2023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5B2F78E-C357-481A-A782-9CB546452C8B}" type="slidenum">
              <a:rPr lang="en-GB" smtClean="0"/>
              <a:t>‹#›</a:t>
            </a:fld>
            <a:endParaRPr lang="en-GB"/>
          </a:p>
        </p:txBody>
      </p:sp>
    </p:spTree>
    <p:extLst>
      <p:ext uri="{BB962C8B-B14F-4D97-AF65-F5344CB8AC3E}">
        <p14:creationId xmlns:p14="http://schemas.microsoft.com/office/powerpoint/2010/main" val="3453886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2461991-DE48-4270-A1D1-11C308D02399}" type="datetimeFigureOut">
              <a:rPr lang="en-GB" smtClean="0"/>
              <a:t>08/01/2023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5B2F78E-C357-481A-A782-9CB546452C8B}" type="slidenum">
              <a:rPr lang="en-GB" smtClean="0"/>
              <a:t>‹#›</a:t>
            </a:fld>
            <a:endParaRPr lang="en-GB"/>
          </a:p>
        </p:txBody>
      </p:sp>
    </p:spTree>
    <p:extLst>
      <p:ext uri="{BB962C8B-B14F-4D97-AF65-F5344CB8AC3E}">
        <p14:creationId xmlns:p14="http://schemas.microsoft.com/office/powerpoint/2010/main" val="543838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2461991-DE48-4270-A1D1-11C308D02399}" type="datetimeFigureOut">
              <a:rPr lang="en-GB" smtClean="0"/>
              <a:t>08/01/2023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5B2F78E-C357-481A-A782-9CB546452C8B}" type="slidenum">
              <a:rPr lang="en-GB" smtClean="0"/>
              <a:t>‹#›</a:t>
            </a:fld>
            <a:endParaRPr lang="en-GB"/>
          </a:p>
        </p:txBody>
      </p:sp>
    </p:spTree>
    <p:extLst>
      <p:ext uri="{BB962C8B-B14F-4D97-AF65-F5344CB8AC3E}">
        <p14:creationId xmlns:p14="http://schemas.microsoft.com/office/powerpoint/2010/main" val="3794461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461991-DE48-4270-A1D1-11C308D02399}" type="datetimeFigureOut">
              <a:rPr lang="en-GB" smtClean="0"/>
              <a:t>08/01/2023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5B2F78E-C357-481A-A782-9CB546452C8B}" type="slidenum">
              <a:rPr lang="en-GB" smtClean="0"/>
              <a:t>‹#›</a:t>
            </a:fld>
            <a:endParaRPr lang="en-GB"/>
          </a:p>
        </p:txBody>
      </p:sp>
    </p:spTree>
    <p:extLst>
      <p:ext uri="{BB962C8B-B14F-4D97-AF65-F5344CB8AC3E}">
        <p14:creationId xmlns:p14="http://schemas.microsoft.com/office/powerpoint/2010/main" val="231384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2461991-DE48-4270-A1D1-11C308D02399}" type="datetimeFigureOut">
              <a:rPr lang="en-GB" smtClean="0"/>
              <a:t>08/01/2023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5B2F78E-C357-481A-A782-9CB546452C8B}" type="slidenum">
              <a:rPr lang="en-GB" smtClean="0"/>
              <a:t>‹#›</a:t>
            </a:fld>
            <a:endParaRPr lang="en-GB"/>
          </a:p>
        </p:txBody>
      </p:sp>
    </p:spTree>
    <p:extLst>
      <p:ext uri="{BB962C8B-B14F-4D97-AF65-F5344CB8AC3E}">
        <p14:creationId xmlns:p14="http://schemas.microsoft.com/office/powerpoint/2010/main" val="439673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2461991-DE48-4270-A1D1-11C308D02399}" type="datetimeFigureOut">
              <a:rPr lang="en-GB" smtClean="0"/>
              <a:t>08/01/2023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5B2F78E-C357-481A-A782-9CB546452C8B}" type="slidenum">
              <a:rPr lang="en-GB" smtClean="0"/>
              <a:t>‹#›</a:t>
            </a:fld>
            <a:endParaRPr lang="en-GB"/>
          </a:p>
        </p:txBody>
      </p:sp>
    </p:spTree>
    <p:extLst>
      <p:ext uri="{BB962C8B-B14F-4D97-AF65-F5344CB8AC3E}">
        <p14:creationId xmlns:p14="http://schemas.microsoft.com/office/powerpoint/2010/main" val="2729371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2461991-DE48-4270-A1D1-11C308D02399}" type="datetimeFigureOut">
              <a:rPr lang="en-GB" smtClean="0"/>
              <a:t>08/01/2023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5B2F78E-C357-481A-A782-9CB546452C8B}" type="slidenum">
              <a:rPr lang="en-GB" smtClean="0"/>
              <a:t>‹#›</a:t>
            </a:fld>
            <a:endParaRPr lang="en-GB"/>
          </a:p>
        </p:txBody>
      </p:sp>
    </p:spTree>
    <p:extLst>
      <p:ext uri="{BB962C8B-B14F-4D97-AF65-F5344CB8AC3E}">
        <p14:creationId xmlns:p14="http://schemas.microsoft.com/office/powerpoint/2010/main" val="67407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461991-DE48-4270-A1D1-11C308D02399}" type="datetimeFigureOut">
              <a:rPr lang="en-GB" smtClean="0"/>
              <a:t>08/01/2023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5B2F78E-C357-481A-A782-9CB546452C8B}" type="slidenum">
              <a:rPr lang="en-GB" smtClean="0"/>
              <a:t>‹#›</a:t>
            </a:fld>
            <a:endParaRPr lang="en-GB"/>
          </a:p>
        </p:txBody>
      </p:sp>
    </p:spTree>
    <p:extLst>
      <p:ext uri="{BB962C8B-B14F-4D97-AF65-F5344CB8AC3E}">
        <p14:creationId xmlns:p14="http://schemas.microsoft.com/office/powerpoint/2010/main" val="4147921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461991-DE48-4270-A1D1-11C308D02399}" type="datetimeFigureOut">
              <a:rPr lang="en-GB" smtClean="0"/>
              <a:t>08/01/2023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5B2F78E-C357-481A-A782-9CB546452C8B}" type="slidenum">
              <a:rPr lang="en-GB" smtClean="0"/>
              <a:t>‹#›</a:t>
            </a:fld>
            <a:endParaRPr lang="en-GB"/>
          </a:p>
        </p:txBody>
      </p:sp>
    </p:spTree>
    <p:extLst>
      <p:ext uri="{BB962C8B-B14F-4D97-AF65-F5344CB8AC3E}">
        <p14:creationId xmlns:p14="http://schemas.microsoft.com/office/powerpoint/2010/main" val="196276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461991-DE48-4270-A1D1-11C308D02399}" type="datetimeFigureOut">
              <a:rPr lang="en-GB" smtClean="0"/>
              <a:t>08/01/2023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5B2F78E-C357-481A-A782-9CB546452C8B}" type="slidenum">
              <a:rPr lang="en-GB" smtClean="0"/>
              <a:t>‹#›</a:t>
            </a:fld>
            <a:endParaRPr lang="en-GB"/>
          </a:p>
        </p:txBody>
      </p:sp>
    </p:spTree>
    <p:extLst>
      <p:ext uri="{BB962C8B-B14F-4D97-AF65-F5344CB8AC3E}">
        <p14:creationId xmlns:p14="http://schemas.microsoft.com/office/powerpoint/2010/main" val="534679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461991-DE48-4270-A1D1-11C308D02399}" type="datetimeFigureOut">
              <a:rPr lang="en-GB" smtClean="0"/>
              <a:t>08/01/2023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B2F78E-C357-481A-A782-9CB546452C8B}" type="slidenum">
              <a:rPr lang="en-GB" smtClean="0"/>
              <a:t>‹#›</a:t>
            </a:fld>
            <a:endParaRPr lang="en-GB"/>
          </a:p>
        </p:txBody>
      </p:sp>
    </p:spTree>
    <p:extLst>
      <p:ext uri="{BB962C8B-B14F-4D97-AF65-F5344CB8AC3E}">
        <p14:creationId xmlns:p14="http://schemas.microsoft.com/office/powerpoint/2010/main" val="25282150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jpg"/><Relationship Id="rId10" Type="http://schemas.openxmlformats.org/officeDocument/2006/relationships/image" Target="../media/image8.png"/><Relationship Id="rId4" Type="http://schemas.openxmlformats.org/officeDocument/2006/relationships/notesSlide" Target="../notesSlides/notesSlide2.xml"/><Relationship Id="rId9"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3.png"/><Relationship Id="rId5" Type="http://schemas.openxmlformats.org/officeDocument/2006/relationships/hyperlink" Target="https://www.healthcareers.nhs.uk/findyourcareer"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hyperlink" Target="mailto:Tori.fletcher@thirskschool.org" TargetMode="External"/><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15667"/>
          </a:xfrm>
          <a:prstGeom prst="rect">
            <a:avLst/>
          </a:prstGeom>
        </p:spPr>
      </p:pic>
      <p:pic>
        <p:nvPicPr>
          <p:cNvPr id="5" name="Recorded Sound">
            <a:hlinkClick r:id="" action="ppaction://media"/>
            <a:extLst>
              <a:ext uri="{FF2B5EF4-FFF2-40B4-BE49-F238E27FC236}">
                <a16:creationId xmlns:a16="http://schemas.microsoft.com/office/drawing/2014/main" id="{1DA14B4A-B376-DA59-04CF-F30AF8ACE3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40389" y="5952109"/>
            <a:ext cx="487363" cy="487363"/>
          </a:xfrm>
          <a:prstGeom prst="rect">
            <a:avLst/>
          </a:prstGeom>
          <a:solidFill>
            <a:schemeClr val="accent4">
              <a:lumMod val="20000"/>
              <a:lumOff val="80000"/>
            </a:schemeClr>
          </a:solidFill>
          <a:ln w="28575">
            <a:solidFill>
              <a:srgbClr val="FF66FF"/>
            </a:solidFill>
          </a:ln>
        </p:spPr>
      </p:pic>
    </p:spTree>
    <p:extLst>
      <p:ext uri="{BB962C8B-B14F-4D97-AF65-F5344CB8AC3E}">
        <p14:creationId xmlns:p14="http://schemas.microsoft.com/office/powerpoint/2010/main" val="321562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1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rgbClr val="FFFF00"/>
          </a:solidFill>
          <a:ln>
            <a:solidFill>
              <a:srgbClr val="FF66FF"/>
            </a:solidFill>
          </a:ln>
        </p:spPr>
        <p:txBody>
          <a:bodyPr/>
          <a:lstStyle/>
          <a:p>
            <a:pPr algn="ctr"/>
            <a:r>
              <a:rPr lang="en-GB" b="1" dirty="0">
                <a:latin typeface="+mn-lt"/>
              </a:rPr>
              <a:t>Why should you study Health and Social Care?</a:t>
            </a:r>
          </a:p>
        </p:txBody>
      </p:sp>
      <p:pic>
        <p:nvPicPr>
          <p:cNvPr id="8" name="Content Placeholder 7"/>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7933456" y="4287154"/>
            <a:ext cx="4122344" cy="2570846"/>
          </a:xfrm>
        </p:spPr>
      </p:pic>
      <p:pic>
        <p:nvPicPr>
          <p:cNvPr id="4" name="Picture 3"/>
          <p:cNvPicPr/>
          <p:nvPr/>
        </p:nvPicPr>
        <p:blipFill>
          <a:blip r:embed="rId6"/>
          <a:stretch>
            <a:fillRect/>
          </a:stretch>
        </p:blipFill>
        <p:spPr>
          <a:xfrm>
            <a:off x="0" y="4287154"/>
            <a:ext cx="4140200" cy="2570846"/>
          </a:xfrm>
          <a:prstGeom prst="rect">
            <a:avLst/>
          </a:prstGeom>
        </p:spPr>
      </p:pic>
      <p:pic>
        <p:nvPicPr>
          <p:cNvPr id="5" name="Picture 4"/>
          <p:cNvPicPr/>
          <p:nvPr/>
        </p:nvPicPr>
        <p:blipFill rotWithShape="1">
          <a:blip r:embed="rId7"/>
          <a:srcRect l="38742" t="35662" r="18967" b="17856"/>
          <a:stretch/>
        </p:blipFill>
        <p:spPr bwMode="auto">
          <a:xfrm>
            <a:off x="3842795" y="1435948"/>
            <a:ext cx="4090661" cy="2851206"/>
          </a:xfrm>
          <a:prstGeom prst="rect">
            <a:avLst/>
          </a:prstGeom>
          <a:ln>
            <a:noFill/>
          </a:ln>
          <a:extLst>
            <a:ext uri="{53640926-AAD7-44D8-BBD7-CCE9431645EC}">
              <a14:shadowObscured xmlns:a14="http://schemas.microsoft.com/office/drawing/2010/main"/>
            </a:ext>
          </a:extLst>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1239" y="1435949"/>
            <a:ext cx="2740818" cy="2740818"/>
          </a:xfrm>
          <a:prstGeom prst="rect">
            <a:avLst/>
          </a:prstGeom>
        </p:spPr>
      </p:pic>
      <p:pic>
        <p:nvPicPr>
          <p:cNvPr id="11" name="Picture 10"/>
          <p:cNvPicPr>
            <a:picLocks noChangeAspect="1"/>
          </p:cNvPicPr>
          <p:nvPr/>
        </p:nvPicPr>
        <p:blipFill rotWithShape="1">
          <a:blip r:embed="rId9" cstate="print">
            <a:extLst>
              <a:ext uri="{28A0092B-C50C-407E-A947-70E740481C1C}">
                <a14:useLocalDpi xmlns:a14="http://schemas.microsoft.com/office/drawing/2010/main" val="0"/>
              </a:ext>
            </a:extLst>
          </a:blip>
          <a:srcRect l="15604" b="1563"/>
          <a:stretch/>
        </p:blipFill>
        <p:spPr>
          <a:xfrm>
            <a:off x="7933456" y="1435948"/>
            <a:ext cx="4066022" cy="2851205"/>
          </a:xfrm>
          <a:prstGeom prst="rect">
            <a:avLst/>
          </a:prstGeom>
        </p:spPr>
      </p:pic>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42795" y="4287154"/>
            <a:ext cx="4090661" cy="2570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763159" y="5927725"/>
            <a:ext cx="487363" cy="487363"/>
          </a:xfrm>
          <a:prstGeom prst="rect">
            <a:avLst/>
          </a:prstGeom>
          <a:solidFill>
            <a:srgbClr val="FFFFCC"/>
          </a:solidFill>
          <a:ln>
            <a:solidFill>
              <a:srgbClr val="FF66FF"/>
            </a:solidFill>
          </a:ln>
        </p:spPr>
      </p:pic>
    </p:spTree>
    <p:extLst>
      <p:ext uri="{BB962C8B-B14F-4D97-AF65-F5344CB8AC3E}">
        <p14:creationId xmlns:p14="http://schemas.microsoft.com/office/powerpoint/2010/main" val="20226887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82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039" y="312873"/>
            <a:ext cx="10515600" cy="1325563"/>
          </a:xfrm>
          <a:solidFill>
            <a:srgbClr val="FFFF00"/>
          </a:solidFill>
          <a:ln>
            <a:solidFill>
              <a:srgbClr val="FF66FF"/>
            </a:solidFill>
          </a:ln>
        </p:spPr>
        <p:txBody>
          <a:bodyPr/>
          <a:lstStyle/>
          <a:p>
            <a:r>
              <a:rPr lang="en-GB" b="1" dirty="0">
                <a:latin typeface="+mn-lt"/>
              </a:rPr>
              <a:t>What will I study?</a:t>
            </a:r>
          </a:p>
        </p:txBody>
      </p:sp>
      <p:sp>
        <p:nvSpPr>
          <p:cNvPr id="5" name="Text Placeholder 4"/>
          <p:cNvSpPr>
            <a:spLocks noGrp="1"/>
          </p:cNvSpPr>
          <p:nvPr>
            <p:ph type="body" idx="1"/>
          </p:nvPr>
        </p:nvSpPr>
        <p:spPr/>
        <p:txBody>
          <a:bodyPr/>
          <a:lstStyle/>
          <a:p>
            <a:pPr algn="ctr"/>
            <a:r>
              <a:rPr lang="en-GB" dirty="0"/>
              <a:t>In </a:t>
            </a:r>
            <a:r>
              <a:rPr lang="en-GB" dirty="0">
                <a:solidFill>
                  <a:srgbClr val="7030A0"/>
                </a:solidFill>
              </a:rPr>
              <a:t>Year 10 </a:t>
            </a:r>
            <a:r>
              <a:rPr lang="en-GB" dirty="0"/>
              <a:t>you will complete two  coursework units:</a:t>
            </a:r>
          </a:p>
        </p:txBody>
      </p:sp>
      <p:sp>
        <p:nvSpPr>
          <p:cNvPr id="3" name="Content Placeholder 2"/>
          <p:cNvSpPr>
            <a:spLocks noGrp="1"/>
          </p:cNvSpPr>
          <p:nvPr>
            <p:ph sz="half" idx="2"/>
          </p:nvPr>
        </p:nvSpPr>
        <p:spPr>
          <a:xfrm>
            <a:off x="839788" y="2505075"/>
            <a:ext cx="5256212" cy="4039416"/>
          </a:xfrm>
        </p:spPr>
        <p:txBody>
          <a:bodyPr>
            <a:noAutofit/>
          </a:bodyPr>
          <a:lstStyle/>
          <a:p>
            <a:r>
              <a:rPr lang="en-US" sz="2400" i="1" dirty="0">
                <a:solidFill>
                  <a:srgbClr val="0070C0"/>
                </a:solidFill>
              </a:rPr>
              <a:t>Supporting Individuals through life events </a:t>
            </a:r>
            <a:endParaRPr lang="en-GB" sz="2400" dirty="0">
              <a:solidFill>
                <a:srgbClr val="0070C0"/>
              </a:solidFill>
            </a:endParaRPr>
          </a:p>
          <a:p>
            <a:r>
              <a:rPr lang="en-US" sz="2400" dirty="0"/>
              <a:t>Topics include:</a:t>
            </a:r>
            <a:endParaRPr lang="en-GB" sz="2400" dirty="0"/>
          </a:p>
          <a:p>
            <a:r>
              <a:rPr lang="en-US" sz="2400" dirty="0"/>
              <a:t>Life stages; Impacts of life events; Sources of support</a:t>
            </a:r>
            <a:endParaRPr lang="en-GB" sz="2400" dirty="0"/>
          </a:p>
          <a:p>
            <a:r>
              <a:rPr lang="en-GB" sz="2400" i="1" dirty="0">
                <a:solidFill>
                  <a:srgbClr val="0070C0"/>
                </a:solidFill>
              </a:rPr>
              <a:t>Creative and Therapeutic activities</a:t>
            </a:r>
            <a:endParaRPr lang="en-GB" sz="2400" dirty="0">
              <a:solidFill>
                <a:srgbClr val="0070C0"/>
              </a:solidFill>
            </a:endParaRPr>
          </a:p>
          <a:p>
            <a:r>
              <a:rPr lang="en-US" sz="2400" dirty="0"/>
              <a:t>Topics include:</a:t>
            </a:r>
            <a:endParaRPr lang="en-GB" sz="2400" dirty="0"/>
          </a:p>
          <a:p>
            <a:r>
              <a:rPr lang="en-US" sz="2400" dirty="0"/>
              <a:t>Therapies and their benefits; creative activities and their benefits; how to plan, deliver and evaluate a creative activity for individuals in a HSC setting.</a:t>
            </a:r>
          </a:p>
        </p:txBody>
      </p:sp>
      <p:sp>
        <p:nvSpPr>
          <p:cNvPr id="6" name="Text Placeholder 5"/>
          <p:cNvSpPr>
            <a:spLocks noGrp="1"/>
          </p:cNvSpPr>
          <p:nvPr>
            <p:ph type="body" sz="quarter" idx="3"/>
          </p:nvPr>
        </p:nvSpPr>
        <p:spPr/>
        <p:txBody>
          <a:bodyPr/>
          <a:lstStyle/>
          <a:p>
            <a:pPr algn="ctr"/>
            <a:r>
              <a:rPr lang="en-US" dirty="0">
                <a:solidFill>
                  <a:srgbClr val="7030A0"/>
                </a:solidFill>
              </a:rPr>
              <a:t>In Year 11:</a:t>
            </a:r>
            <a:r>
              <a:rPr lang="en-US" dirty="0"/>
              <a:t> One mandatory, examined unit, marked externally by OCR</a:t>
            </a:r>
            <a:endParaRPr lang="en-GB" dirty="0"/>
          </a:p>
        </p:txBody>
      </p:sp>
      <p:sp>
        <p:nvSpPr>
          <p:cNvPr id="7" name="Content Placeholder 6"/>
          <p:cNvSpPr>
            <a:spLocks noGrp="1"/>
          </p:cNvSpPr>
          <p:nvPr>
            <p:ph sz="quarter" idx="4"/>
          </p:nvPr>
        </p:nvSpPr>
        <p:spPr/>
        <p:txBody>
          <a:bodyPr>
            <a:normAutofit/>
          </a:bodyPr>
          <a:lstStyle/>
          <a:p>
            <a:r>
              <a:rPr lang="en-US" sz="2400" i="1" dirty="0">
                <a:solidFill>
                  <a:srgbClr val="0070C0"/>
                </a:solidFill>
              </a:rPr>
              <a:t>Principles of Care in Health and Social Care Settings </a:t>
            </a:r>
            <a:endParaRPr lang="en-GB" sz="2400" dirty="0">
              <a:solidFill>
                <a:srgbClr val="0070C0"/>
              </a:solidFill>
            </a:endParaRPr>
          </a:p>
          <a:p>
            <a:r>
              <a:rPr lang="en-US" sz="2400" dirty="0"/>
              <a:t>Topics include:</a:t>
            </a:r>
            <a:endParaRPr lang="en-GB" sz="2400" dirty="0"/>
          </a:p>
          <a:p>
            <a:r>
              <a:rPr lang="en-US" dirty="0"/>
              <a:t>The rights of service users; person centered values; effective communication; safeguarding procedures; infection control; conducting risk assessments; safety and security measures.</a:t>
            </a:r>
            <a:endParaRPr lang="en-GB" dirty="0"/>
          </a:p>
          <a:p>
            <a:pPr marL="0" indent="0">
              <a:buNone/>
            </a:pPr>
            <a:endParaRPr lang="en-GB" sz="2400" dirty="0"/>
          </a:p>
          <a:p>
            <a:pPr marL="0" indent="0">
              <a:buNone/>
            </a:pPr>
            <a:endParaRPr lang="en-GB" dirty="0"/>
          </a:p>
          <a:p>
            <a:endParaRPr lang="en-GB" dirty="0"/>
          </a:p>
        </p:txBody>
      </p:sp>
      <p:pic>
        <p:nvPicPr>
          <p:cNvPr id="4" name="Recorded Sound">
            <a:hlinkClick r:id="" action="ppaction://media"/>
            <a:extLst>
              <a:ext uri="{FF2B5EF4-FFF2-40B4-BE49-F238E27FC236}">
                <a16:creationId xmlns:a16="http://schemas.microsoft.com/office/drawing/2014/main" id="{32503D21-6ABC-666A-C72E-B2447539D4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4225" y="6189663"/>
            <a:ext cx="487363" cy="487363"/>
          </a:xfrm>
          <a:prstGeom prst="rect">
            <a:avLst/>
          </a:prstGeom>
          <a:solidFill>
            <a:schemeClr val="accent4">
              <a:lumMod val="20000"/>
              <a:lumOff val="80000"/>
            </a:schemeClr>
          </a:solidFill>
          <a:ln w="28575">
            <a:solidFill>
              <a:srgbClr val="FF66FF"/>
            </a:solidFill>
          </a:ln>
        </p:spPr>
      </p:pic>
    </p:spTree>
    <p:extLst>
      <p:ext uri="{BB962C8B-B14F-4D97-AF65-F5344CB8AC3E}">
        <p14:creationId xmlns:p14="http://schemas.microsoft.com/office/powerpoint/2010/main" val="29077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7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883286" y="365125"/>
            <a:ext cx="10470514" cy="1325563"/>
          </a:xfrm>
          <a:solidFill>
            <a:srgbClr val="FFFF00"/>
          </a:solidFill>
          <a:ln>
            <a:solidFill>
              <a:srgbClr val="FF66FF"/>
            </a:solidFill>
          </a:ln>
        </p:spPr>
        <p:txBody>
          <a:bodyPr>
            <a:normAutofit/>
          </a:bodyPr>
          <a:lstStyle/>
          <a:p>
            <a:pPr algn="ctr"/>
            <a:r>
              <a:rPr lang="en-GB" b="1" dirty="0">
                <a:latin typeface="+mn-lt"/>
              </a:rPr>
              <a:t>Skills developed during this course</a:t>
            </a:r>
            <a:endParaRPr lang="en-GB" dirty="0">
              <a:latin typeface="+mn-lt"/>
            </a:endParaRPr>
          </a:p>
        </p:txBody>
      </p:sp>
      <p:sp>
        <p:nvSpPr>
          <p:cNvPr id="3" name="Content Placeholder 2"/>
          <p:cNvSpPr>
            <a:spLocks noGrp="1"/>
          </p:cNvSpPr>
          <p:nvPr>
            <p:ph idx="1"/>
          </p:nvPr>
        </p:nvSpPr>
        <p:spPr>
          <a:xfrm>
            <a:off x="7354388" y="1825625"/>
            <a:ext cx="3999411" cy="4351338"/>
          </a:xfrm>
        </p:spPr>
        <p:txBody>
          <a:bodyPr>
            <a:normAutofit lnSpcReduction="10000"/>
          </a:bodyPr>
          <a:lstStyle/>
          <a:p>
            <a:r>
              <a:rPr lang="en-GB" dirty="0"/>
              <a:t>Effective verbal communication</a:t>
            </a:r>
          </a:p>
          <a:p>
            <a:r>
              <a:rPr lang="en-GB" dirty="0"/>
              <a:t>Presentation skills</a:t>
            </a:r>
          </a:p>
          <a:p>
            <a:r>
              <a:rPr lang="en-GB" dirty="0"/>
              <a:t>Creative thinking</a:t>
            </a:r>
          </a:p>
          <a:p>
            <a:r>
              <a:rPr lang="en-GB" dirty="0"/>
              <a:t>Problem solving research and planning</a:t>
            </a:r>
          </a:p>
          <a:p>
            <a:r>
              <a:rPr lang="en-GB" dirty="0"/>
              <a:t>Meeting coursework deadlines</a:t>
            </a:r>
          </a:p>
          <a:p>
            <a:r>
              <a:rPr lang="en-GB" dirty="0"/>
              <a:t>Answering exam questions</a:t>
            </a:r>
          </a:p>
        </p:txBody>
      </p:sp>
      <p:sp>
        <p:nvSpPr>
          <p:cNvPr id="7" name="AutoShape 2" descr="data:image/jpg;base64,%20/9j/4AAQSkZJRgABAQEAYABgAAD/2wBDAAUDBAQEAwUEBAQFBQUGBwwIBwcHBw8LCwkMEQ8SEhEPERETFhwXExQaFRERGCEYGh0dHx8fExciJCIeJBweHx7/2wBDAQUFBQcGBw4ICA4eFBEUHh4eHh4eHh4eHh4eHh4eHh4eHh4eHh4eHh4eHh4eHh4eHh4eHh4eHh4eHh4eHh4eHh7/wAARCAF2Acs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DTYCuPMsbhfcA/0rVEduoHN0n4tWBGmsRt+58VIR6SWuP61biufEyLhdc0mU/wC2jD+leadxpiS3UcX9yh93NPjlYH93q8o+pzVFL/xMBtK6PcH/AGZdv86eNR17gPoFnKO+2ZD/AFosBpia84K6oh+oqVZtT/hurd/rmsh9TvFX974Tlfj+AZqEa3bA/wCkeGNQg9SIyaVgOiWfVMcpA30kIpwu9Q6Gzz9Ja58a5oaj54NQt/qrDFSJrvhxums3ER/2m/xFGpLSN6yNzJdySTRPDGyAEFs5IpY/D2hrxHp0cY/6Zuy/yNZ1vqOkSHMXiX/voKa0YZInA8nxBav9VH+NaQnKPwsylGL+JCnw/pWRtF7Hjpsu3H9aQ6DbAfu9R1WM+1xu/mKtJFdn/V6hYSD6kU5otXA+RbOX6S4rdV63dmEsPRlvFFD+wLgD914h1Ff99Ub+gpw0fVQPl18Njp5loP6NVwNrK/e0xWHqkwNNN1qSfe0mfHqpBq/rVZdTN4HDv7CGxWutxrhb6xlP+1GyfyzTmHiJT8qabJ9JnH81p41CRR+9sLpPqlOGpwE8xzL/AL0ZpfW531F9Ro9F+JB52vr10yJ/9y5X+uK8z8UeBfFF3r9zqttZALLL5uwSAtxzjivVhqNp/wA9cfXinre2rfduEP8AwKtqeZVKTvFCWApmNplxfTzR/atPvLMqhyZUwCeO9S63pFrrdhLp+oea1tKu19jYbrng1pvJHIpXzAR7GqMg1JSfKmtmXsCOa46td1Jcz3OijQjRhyR2KD6FaWVv50epahCsCFgQFYgAfSuZu/GGmxaTNdW3iwvcIWVYLi3XO4dQcHit/wATa22iaXJdar9mEBGzaG5bPYCvmzWtY02S8vBa2SrbvKWWNjuHJ61tHFz6sl4OjN6xR9H6ZrC31obi18R2FwiKGfNuVwD/AMCq5Bd3M/8Ax73ulTe/mOP6Gvk5NfdojawzPFbMD5sSNgH2qfSNb1DTXItbqZ4cDKFyCtP67JdTN5Xh39k+sgdYz/x72Lj1S6P9RTp5tUVyItH8xB0YXaZP4E14f4N+Jt1YvFHeO11ascYb76H6969f0zxDpN/AssF2p3DOD2p/XZmbyugtkWZtR1VAA3h28P8AuSK/8jVXUNQkksUZ9F1OObeQyi2Y4HqavLfWZOftCfnS/aof4bpPwerjmEotNIh5XRaseOfHORG8KNiKeFir5WSIp2HrXyrqo1T7dBd6aJxLAdyvGDlSO4r62/abn8zwSMT7jtlxhs4OBXgGhaBeXmgrqH9oXCOVZhGigghf6mppVFiK06k9GdHI8NRjThqix4d+KM1xZpp/jTTZ5SoCi8jjww92Hf8ACuruLn4da5arAly8T44kikBOfXBwRXJXHhfWAtpL9qtiLpQyLInzL7MOxrjvGFjNZ20gubSJXV9olQAZx1xiqqYDDu009TONWfNyuJ6Bqvwz/tC2b+yfEcFxFyyRSDY+fTniuWtvDepeGba5i17TLmNCwZZFG5Tx6isJtN17TrKzvdMuryNZgi5Sc/fPoM9KeNV8Y6XqCzT6vexyvgMssm9XHoVPBFS6LjHRnTRqRlJJGnpU+nzX6fZ5EMmCduckDFW7RbOS/m86JpZF4iiHCsx6EmmvrS6hdLdT6LpsFx5Wx5YB5ZY/3sDjPSsS81U2ed8Zfk/Mpwc1z813ynpywU40+dhPdSJrBRyAxjbKjsSatQSbFcmU8L8oB71k+FLNtUupZmhmln3bVVPQ1u3OiywSFZLK+Qld23ZkkeuK74UrpWZ48p8rtYiK3TxxOXkVHBYEsfm5xWNrtyyfuWcuM9zmt7yRHAg/0qJVyCzxHk/0rndStRNrEdu02fM6Eqcj8KboyjuSqqexP4fXdDKR6ivTPhlGyWN7IeN0oH5Ck8F/C9W0KC+bVW8u5UPt8rkdsda6HTtHXREms0lMq+ZuDEYOCBXhVsXTqVHTi9UxYXB1FinWktC7YZN4OTwD3rpLdmwBk/nXOaWP37H6V0dlyyr6kU9z0p7m/py/v3OT8xjTr6c10k0/2eCSdmIWJC557AZ/pXM+FGN3dXbSZCw3OEwevy1t+IPl0O8XdtDx+Xk9txC/1rWmrySM5aK50vgGb7D4e023lldcQIHyDgkjJ/U12iyKyiRH3LjqDXM28+nRaXEnmQv5cSqTwegrnr74jaHpCyWvmCUjOBH0FfRVYJ+9sfM4WVSUnFK53V7Jt+cKWQ9cHpVCYLJho32/7J4ry25+LcKb1tIDhjzuGRTV+McSRCKeyiOB95W6fhWUcRTi7cxrUy2tPWx6eIZm7jH+9SfZ5c4Bz9Grzi3+Llo3+qa3lXuuzDqfpW94d+JWj6nOsEssEUvQgjvnArrUpP4WmcssBUgrtHS3EMgjber4x1rMFvHzIMBgOprauriO5tT5Ko56nZ2FZDXEIO3a2fpXRRlKxwVI2eg6CGaRSySKB0OWxSiycuA0yDPU7qimmjjiEjByP9lSTTY7i3dNwfgeoxWnvdxxgLf2dvHBLJLe+Wiqe2TXnE/h/TppnlGpXB3HOdg/xrr/ABAjX9q1raOGkkIX8O9ZyeFdJRAtxqkvmgfNtzjNRUjO61PYwahCDuiQSinCRTXx3ZfEDxtF9zXJm/3jmti0+LHjq3Ybr6KYDsyCvl/qsj6BYiJ9Xqy+1OXGc8/hXzNafG3xXEf31nazDvxWvafHq/XH2nRA3qUfFQ8PU7DVeLPoUSMp+WSRfoxFWYr27UfLdzj6SGvBrb4+accfaNJuYz3281q2nx08Kvjz1uYT7pU+yn2H7WL6nta6lfA/8fbt/vAH+lON9M5/eLbS/wC/Apryi0+MfgqYjdqXl/7y4roNN+IPhe9A+z6mj56YBqXFroHMjtmNm4/faRpkufWAA1n3un6ZJMrJotsqAciORk5/A1Uh1/S5cbbyPnpk4q5HqNmwGLmE/wDAxSaYXRJY6XpJVhJaXsJzx5d239auJpNkWAg1bWrb/tqrAfpVeK6hI+WRD9GpLudjA3lyBG7N1xSC5pR2F1GcQeLL5fQPAG/rUqtr8PEXiq2c9hNAV/lmudS6m2ttc5z8vOR+lW9MuJJLlzKRgoNv096d2Jm/DfeKlOf7T0a4HtIVP6gVaj1PxYBzY6dcD/YuF/xrHJVhyAaYwTIwAMenFXGTJsb41fXf+W3hhn9djKahm11kb/SvCt4B6iHOPyrHEjL92WRfo5FSpe3ifdvbgf8AbQ1TlcCy/iHQNx8/SrqA990BFRHXfCROftDxH03MKVdY1FePtsh/3gDXLfFTxZeaT4I1C6ka2kd4zEheBchm4yKnQDyb4z+Mft2s+Xpsry2kT7YwWJ+pGfevN2v2upCA+1wxH41mT38jzxtv3Yqp9ok87dHjDc5FLkNUzTursW0wEkZ5HJFW11B44Y5Im3qDjcfQ9P8ACqSRtNDh/mB6ZqEpNHH5MasVqGi0dIL7y0SVVC4cNjPTI5rsfB3iObTdThdZ/wB0x5UnIrz3TrC7upBGQQGHQ11mi+F7zaJC/GOAfWoc4p7mnsZSWh9J6fqJuoUb+yRIGUHKgGp5pIQP3ujyj6R1xPgu91/+y7dbW6tiVIXbKcHNdOfEHiZchrKzuCv9yQc05W7nNbU85/aGa1fwltt7aSBtkmdykZ4FcB8MEuLzwfaTJB5rK5UgcbV2jmu8+O2sXV34chk1jSXtbaPeWKMDvHGQK8h8MeOvD2i2Zs7O4uIIGYNskUnBxjqKeHrOlJtJsdSmqkUm7Ho2p65p2i2l3NqKTFoIwIkKDE0hXgA/zrwfxbNDJpM0qROZ5XLyO56EntXap4l0e6kZ28QpKTn/AI+AGA/A1U17S9D8QW0ccOpadAwzueE43/hnArWeMTlqnYUaLirJo9h8JaNpNx4X0xbjT4HIt1ydg67eteU/F/QYzrdolhbxxlYmZ1B688da6bSfEPiDT9PjsYNQsZ4kjEal1GcAY7VjapDqeq3/ANpvjZSqFC7VyOPwNZLGKlNTTKjhfarlZX0vwzBeWdk0cFjIHRVDu+CTx15rrW+CMOtQeTe3kNrKD8i26gAD6muPl0HdPa+TGIVjkVtyzNhTuHOK96m8S+G4413axAHAyw5Oa8rG4uftOalN6/geqqcXTUJJL0PBtG8Hnwf8R10GG7e9yRIWVcADa2Aa9M0ixtH1JdRhUPdxweUkiHhUJ5HP41wOrXt6vxIu9dtY3liVEWI8gOADn+ddx8P9YXUr+4iXT3tFSIE78AHnoP1rvjjnHCOcn71k/meTOg1VXLsSeM/B903haVNFtzczzyq7RmTnHcjNfOlwJ5vHMEfllp/O27EXJyB0xX16dQUWrMpBCITnPoK+W/AEV+Pi3p999ncIb1yH+oPNc2AzSrXjOVT7KLnh7uMY9We8+GY5rXwbZC6/cFIjuV+NnJ6+lYV7MstzK6OHXsynINdV8S4vJ8C6pIcZkRdzY5OWFcBo6+XpcKgYCoB+ledgX7SbqPudUqfs9DV0r77n3rotO/1yE9ByTXP6Qh2bvUk10mjp87uxwqRsa9uLOSS1Nn4eyQNa3CJIGmE7tKvdcnj9K3tWvdPs7J31PyTbnjy5Bnd+Heubu7+00LSorqW/dXdPkiAHPtXl3jHxNdahN511MxwMIg6CrVxJXNnxb4qhuZ3Gm28VlEAV/dDaWHvXEXF5ISWE5Y+w6msK61Ca6uArtsjz0qzNewRnYuOBgA1TlJ7suKSLcrX8wCrOIl7nvVURgsTLI4xnHPLY71FPq43CONdx28HoBVa7vwsXmNIikDOOuaFcp2IkuZf7QjYSFVdvl55xWr4SvXufEMbeaUVpB85PGQe9creTCS/tZIeCwHA7eladlL9mlKxkLuyTjsT1xXXCbi00c8opn1FofjCGCJIf7c0d2I+67MCPbgV0NhdarqI82zbSLhSeiXJH8xXxjomrSW2oMnKuH53V7l8KfE0a6hGks2wOQHQnA+tdTzGtHZnE8uw8ndxPamj8Rx4xokTn/Yu0P9avada310oF5YPat/EGIbH5U+C5tHVTHPEQRx81ThgTxJ+TVP8Aa1byF/ZlDoijNYFp3iiWe2RThpCmWce2OlYV1byw3DxJaXrqpwGWPINdZukx8sjfg1G+b+89OGcVomiy+mfDP/CtdfQZjRH+hqvN4C8SRA7rFm+gr3HTJQyAVpq9crxM0bexieK+BvCWmDULhPGkGoW9qIv3LW65O/Pf2xTZvC3h248Sf2fYX94kEkojjeaPGM8BvcZ7V7eZBjBAI96ydYez2KstnC5LAglBlSDwc1Eq8273KVKJzejfA2L7aTqevwS2u048gYfPbrV+7+AmmSt/omvSKPR4g38jXcQ28LxrIjSKXBJ2ue/WpfLdWytxKMH1B7Vz/Wat9zT2NPseUX3wwtfBMy3d5NbaqJwUiDwkBCMEkg8GmpIyjESpEPSNAoH5V1nxGaVbezE1wZFy3BGOcDmuPRhjqK6ITlOKcjKSSehM002MNK5/4FSLNKP+WjfnS29vNPzDEzj1Aqz/AGbeEf6oD6sBVWEiOO+vIWBjupV+jGq/izxNr1v4dmls72TzkI5YkgrnkEVdOl3xHEOT6BgarywXdoyzSWbHy3DlXj3A4Pcd6FZBqzgLP4heK7c/K0TD2dl/rXQ6N8ZvE+mzebJYpOSu35pSePbNeweFLbwd4itma/0TTd/8WLcL/Iitib4a/Di7U7tIgj/65u6/41P1mmnaUQ9lPozyuy/aGvVbF3oLEd9r1sWn7QmisB9q0y8iP+7muovPgl4AuFIga6tz22XAI/UVhf8ADP8Apc9xKq6ldQRj/VuSsm76gdKftsPIHCqi1afHjwfKf3sk8J/2ozWzZ/F7wTcYxq0an0JFcXf/ALOUvLWviKBvQS2xH8q5+9/Z68SoT9nvNKufYSlSfzFO+He0ibVV0PbbTx54WuseTrFqc+rYrg/2gdes7zwxa2tldRTiSbc2xwegrzG9+B3jq3JK6KsvvDOrfyNYXiDw/r3hXTxDrFld2rSP8gmJ5x6VXJT3jK44ylf3kY6yHz5Afw9qtWCPNgoQMHvVG2Sac7gPWr1rutEJIyf0pSNo7m8ZBDGisRmup8O2ccyLLMqsvpivP4ppry5jznavJNek6AzLpsZfKnHSuKt5HbQjzPU2lihhIKRqMdOK0bO/ClVz3rn5LvsWqFLrafvYris7nerI7rQ7uQeJmtcEwyxiSM44Dc8V2As4Su4b0PX5WxXmGh+MdL0u4j+0OHaT92px1Yc4B9a2B8V/CqzmC5untpBwVkGCK9CNOUop2PFrNKo0Vfjehj8Krb+Y7Id/3mz1xXzBcxEOwPUGvob4neJtH8QaD/xK7xbjygS4HbJGK8H1OPbcuex5ootwm4hJc0UzJRDvqYR8fdAqxZp8zcVcRVx90V0OoZ8pQRnX7ruv0YirMV9fxD93e3KfSQ1bjhjbqgNPa2hK4MdQ6i7FKLIk8Qa1F9zUrj8SDVmHxd4gi/5fQ/8AvoDVb7HD2B/OmCxUnAYik40nukUuddTWj8da4nLfZ3+qEVah+I2rRn5rWE+u1yK52XT/AEf8xUDWLj+IVPsKD6B7Squp28HxNuEj2PYyY6HbOcU60+IemwTpMulyxyKchkI4NcIbKbsAaiktZl/gNQsFh2rJAq9VO9z1G6+JGm6vF9jvPt5WUhdpJIJzx39a6hG8u0AVTjHYV4ZolrI+tWSFDgzp/PNe6iZo4AENc88NToyUaZtCpKavI0dLvIbdIlui8ClN+5kPOewrfXUdGWylmfUY2iCEsicM3+zV7SdQuYbKJMxsAoGGTPauK+M3iSQw2ukpHbxFv30rpGA2OgGfzranHmdjJuyOX1zWTfXRllfPOEQHKoOwFc7qt4VYs7/7qVSOooA7RnO35QfU+1Upy27e+WY9c9q6ZR2JTI7m52uMtlmYZ+lRyXTAGQtlmOapXmXYck0kbrlDIuVUZx601FWE3qWVaV28zdtj7knljVry1eFmCmR8ce1UJ5wwVmXjsB0FMTUGiyse9R65p2Yrj4JZYpfMmHzHpxjAHSrQuTklThge9Zl3qG5YYSoyWyzH0puoMyRsyk5GORVcoXL9/iSRb6P5WGN49xxXU+GdVMTxTBvmwK4iR2ZFPQOucVq6LOY9in0qJrQcXqfXnws1bSNb0UeeFE8fDBj/ACrsRY6TISY5FBB52v0rwP4HeI4dGuLh5o2ljZckBScflXsMfxF8Luf32yNT2ddp/UVzSRpsbo0q1/5Z3Mo/3ZaX+yz2v7gD/fP+NY6eNPCEv/LaDB9GXNS/8JN4TPIuwPbd/wDXqbDPE9Jn4AzW7FIMcVyOjS/IDmujtJNyDHTtW8kZIv7t1V7+3hnjwy04NTXY4HpUjNXSpj9hjHdRirJkJrJ0qRvLdP7rVcZvlxWDWpS2OO+L8ki6XaSxnBErKT9R/wDWryVr3UGbHnN+FeufE9PM8OZAyUmB/Q15jaw7iPlrso/AY1NzqtMuLpdJt4WkYfIC2DjJPNSZYjLNmq9u4EajPQcVIZB04p7CTH733ZDEfjVmHU7yE/u7mQe2ciqO7IpNwqiTqtC8SLDJtvLW2cc5YIFJ9RxXoWjy2upabb6hDGUE48wckEHFeJ7hg/Q16t8Op93hDTwcZCFf1Nc1eNrM0gzeFuABsmmT5dow/TJpxWcSDbdSD5geQDwO340u75Tz2oLjd171zm10CzanGMpeAkKexGSenQ9qkOq6vGSNySDKgfN+fUVHv9+1MJ5/EUBctJrl6pG60DAk84U8DvXhH7SGvjUbywtXTy5I8u6H+HNe2jBH4GvlD4w38l5401CQE4WUIPoOK2w0ffM5PQr6dcRwWxkK7nb7g/rWXLcXDXGWRpFz8230pwkbyoR0+UDNbWlWflzI7gcr3711SdlqXCDk9DpPDVzpVzaJ9jkiZ1GCpGGB9xVrUdVktYyv26CLHTIrKh0e1uwXVWgmI/1kfBz61m2Xh+SS8vheO1zLFIFV39MA5x+Nc3uSe53NVI6JE3/CTXMkzD7TA6JjcwHapNX8RxfYxHaTLPcyfKERuRn19KF0210uCa6l2l9pzgVc0LwrapoMOsLZ7ryF/tMqDq0Z+8MewOfwp2prUhe1fuk+hAjQo/7QsGuXuBtiSN8NE2D8xrz3WBKdQnW7kkmkRymZDkqBxj6CvZNCvIbuQx6SkbPtCrx8q+9VdR+FCXDtN9uLyudznOMk9T0rsoV1H4jzcVT1sjz7wPGq6drBXjMafzqnqq8BvwNd1J4Om8Made+ZL5guFULz6GuL1wCOBhnkc4rkqTU67cTWjFqkkzKs2+Y+mavL0qpbWF8sXnSWsscb8oWUjd9KsxRTvwi7j6DrVyTBSRahAyKlfG2oRHcwr5k0LIvqwxR5odeorJlpinqaVfvUtvHJcTpBCu6SRgqj1Jr0nwL4S1GzvjcxWcGoT7CkiOoZEB7YPU0JA2eaGWNjtDDOaGX8a94uPAel6kCdQ8N2kMijkwytbN+AORXNaz8JLR1eTQdVmgcDPk3I3DPoGX/Ch2QuY8r28YFRSoR1rY1/w34k8PknUNOd4R/y2j+dPzFYL30LDuDntVKPULpnZeHdI09dF0vU2ZzfS3b4Qn5RGoIz+ddYZ0Zok3DlgOvvWXpZH/CH6Ag4CpNL07ktXG+J766hspnimZHH3SD05rFrnqJIv4YNn0FaTx+UoDA8DvXjnxbuWuPFt1GH/wBWqpj2Arz6z8WeJrXAi1SXjs3NX9Vvrm6vBLeSmSZwDI3rxXdGg6buzmVRS2J4WjhRWbGTwoonnVxhMcnArMkmV5MnJA4HNWrcqUO1D0x+FTLQ0SuE0eV7fhUAgO8ZFXkjbZgIav2dm0i8qfyrNzsX7NsyJoVMWSOB2FUFj3SZcgKB0FdBqMCx5A7dRWLOhwWVeK0pyuRKNjJuvnucLz6VpSLvgdepwKgeARzeZjjbn8afFLkEd8Vtcy6kjbVKjsARWhYKrSIy+nH1rNCmRB/eFW9PUmVMcHNZyRSPoP8AZzvPst3cyQ7FuFUYLIGBX0r3Q67NIMXFhp84/wBuAGvF/gZpgtdLkvHBEjnHPpXp4auZydy9zQmk0O4/4+vCmjS/9sVB/lVRtP8ABZJLeCrDPfBxUW8Ub/cUr3DQxV+BepWq4ttatZsfdDoVzUEnwz8TWpwI4Jf92SvSNY+JWg6NY/bNSE6qCFYRrvIJ9hVC0+Lvh6/wtnpes3Wem2yau/2cGYqUkcA/gfxQqk/2TMwHUrzWdeaDrNuMTaZdpjr+7Ne8eHNeOpzBE0XUrSMjPmXEe0V0OKXsIh7RnyvYxzw3ckckciZXOGUirp9K+lZbO0m/1trDJ/vRg1n3PhrQbj/W6Tan6Jj+VZyw13uUqrR8s+NJI49IZJQTv4UepFcHa2H7skcHFfbGveDfDetaSNMvNLg8hf8AVlFCsh9Qa4K++BHh+QH7Jql7AOwYB/8ACqjRcVYiU7s+QLzUr2KQrG5AB9Kgj16+j5b5q+jNa/Zpvy0kmneILaTnIWaMqfzFcdqXwA8a2edtpa3X/XKYc/nVqFibnlsXiS4x80YIqdPEg/ijNdRffCPxla7jJ4avyB1Mabv5Vz194S1GydlutPvIG9HhYf0pcoXLNjq0Nyh+bBA6GvVPhpeq/huFQ33GZf1NeKxWL279CD713fwz1EwPNZucA4ZQe/rWFaF4lwlqetJN29zTjN0+grOglDDPvUzN8v4VwmxZNx29M0C6Xd36CqEj/wA6Zu4/CgDT+0LnrjLH8q+VfifCYPF1+q/NumJH519F63fCx06e6/55oW/Svl3V9Qk1PXJbyckgvnn3rqwy1bIkxoBMYU8cVe8KXE0ly8MkrSeUQVBPaqE8wL4XhRmpvCbbdd3D7pQZ/E10TXulQk00enWQTyldah1BZreaS6t2j/eKA6MccjofyqC1le3bb1Q9KtS4ugI859689qzPXU04mRFZ3l9KJr14zEDnyV6N9TW3aazdW6ybYViSMHnPUY6VVutLCRkw3EqH0LZFR6BaGO7aW5RmjQElmyRRoxLZjtLvZtN8iYYA87zGAGPlr12yuY7q0jnjOVdQwrwq4nklimmUFhu+UD+EV6L8L9U8/Rvskj5eI8A+npWttDy62rJviaxGlqQOcf1Fcf4Fl8A3jLHq1xcJqmScSofLGPTsa6/4hztFb20i2v2wq4P2fOPM5Hy596is7Lwze28V3e+FLjTLnGDHHINy/kaiMoRk+Zhq4jtSm02B/Ls/KvEwNsh5GPbNZqyxR8x2tshzkERCq915KztHbBxCpIQMctj3oRhnk11PUwJ5ZlmG2a3t5B6NGDUElppco/e6TaN9F2n9KeNpoOMVHKFymdC0NpEmhhuLSVGDK0b5AI5Bwa67Q9XurKMJbTRS8ksGXaxPrmueFOTj5h1zS2HdncTeJJbqMf2jp91NjAXZJuA/Omme0uEBUajaben7k4H4iuHm1bWbe5L2XmMqrtYLGHGfcdfyq3p/j6QD7PcNHFN0O0lOf900nzW20KU47X1O2ia7iiw3+nwt1QjEmPf1/GsPVdE8OwSi/h0Y+bcKTKEg6Y/iK9PxX8qLHxE0skXlzDzJDgmT+H6mpdU1p5BPBuy9uOWjfIFZJq94ltHL655KiBLUIIEtMxqgIAzj1+tea+KLW6ngaOGJmYsDgelek67MkpMi9BGq4xj2/pWdoypLeuzKCAuORSpytUuaVP4djyyz0xmhmVoJ0uIMF2Zfk56DPY/WtCW2W4mHl9SMbj3bHSvQtXhh+33Nqy7Uu4oy20YyFOPzrlPGvh5tL06HVdLmZYgf30ZPGRwG+tek6nMjCFNJmbp+k3skm1bU5PXIrpdO8N3BUNMAvtiufi8VTJDF9mmUsFG/Kng1o6f401CR9rQLJjqUOa5JqozsgqaOmi0S1iA38t6Vae3hSAqiheKzrLxFbXaBZg0UnbI4qWe7G3cJF2nvmuRxlfU64uNtDmvEMTRs20cd6xEePkMQQByDXRazqelrCyXF1CGxxzk157eajHLM3lKSM8Ed67KCbRwV0k9DQupAzgdqiZVXJXiq9s010CEjb5Rz7Vc+yXAjGVJ74rpem5z8jeyER+FZeD3q7pj5m3vwo5z9Kz4pFY+mOle7/AXwVYXmmz6trVvERIQsEc0eVI7ms6s1BXY4xueZ2nxE8WacTFZ3MaxLwq47fga1bT4zeMoQBJ5UmPcj/GvoS5+HPgO8X97oOmknvHIyVj3nwU8D3KnybO6tz6w3Ib9DWf1qj1iJ0anRnlFp8efEEZH2jT1f6YP+FaK/tAXWBu0hs9+B/jXa3XwD8MMP9HvtWgOOpVXFZb/s/afuO3xBc497Xn+dP2+GZPJVR9NWum6ekxddKtZWblv3YBP41vWJsVPlx26QOP4SuPyqC3CxA7CN3rkZqUYb720+xxXdGKM27mhQSOuappDGR/rpVX+6JOKsDyVwvy+wJzQIV5o1H3s/QZqM3EpH7u2kb0zxUhliXA3qM9s04OmMhhj60AVna/ZP3ccEbf7bE/yo8q52/vrrGeyJirHmL25+lKq5O5uv8qAIba1WBmbzZpGbrvfNR3A+firhNVZ/vU0Jsfa8L7U+aGKZdssaSL6MoI/Wo7bvVih7gjB1LwZ4U1L/AI/PD2myn18hVP5jFc9cfB/wG9wLi30lrOQd4JSP55rrNf8AEGjaDbNcatqVvaRgf8tHAJ+g6mvHPGv7Q2m2geHw3YtdOMgT3Hyp9QOpqXYZ2F78L9JijZ4NTuLZRyTJggfU15z4hl8P6ZqSaXaeIrbUrtyV8uFSdvGeT07V4N8Q/jj4i8QTyQzajNcLkjy428uFfbA61Q+GfjQWuq/abyAXUhBDwnAGPVD2I/WuepRi43SLjPU97ZqQcVlWXijw5eRKY7wK5VeN4znvwa0ornTZm/dXy7STgsO3bpXncr7G10ZPjG5tofD9811IFQwlfzFfNEEfnztj/VoOW9h0r134teJNMYpY29wJymfM2/dBxjHvivF7q8CBkh3EZ5J4zXfh6birmcmh8rDMig5Paug8HW8c8Msq4LK22uPjlYs2T1rW8Kat/ZeqDzD/AKPKdsnt71tVg3HQKc7S1PUIo/MtlPfHNUZGuLWXcoLKP0rXsFjePdGwZGG5WB4Io8hpJcAcV5smemtirBrB24khO6r8VxLfWkkarhGGOe4qC80+PGFHz960tIsWS329axnZbGkWzFl0MvbH7FMkUuOFf7pNUtA1j+y9U3OBFJnbKgOVOD1FRePfEcelb7CxcNdyDDnqIx7+9cJY3beeWLk7vvEnNduHoylG7OHEzipWR7T481CSTQ49Qs9kjxDcoJ47Vwmk/ETULi+hs7i2IaRthYMCAPxqay1TztP+xmQH0BPWuYtrMx+IoXKFPmYkN/uml9Ui376MfaNL3Wd42rWyvmSUA+lSRavZu3EorlLi3aRiRUJs5l6Zro5UY3O9jvLdukq/nU3mxkZDA/jXnQS4T+9Ui3F5H92Vx+NLk7CuehCRfUU5WOOtcFDqV+p/1hP1rY0jWps7Z1yO1S4Mq5pXumXeoXf2ix8SJpU0fAjYHD+9ZGv3PiXTkaC9j07WlwMtCu5x/wDXrK8T+KL3TtTEcEUTxOgYhvWq1n49vV+U2KlB12tjFYzVZO8VdG9qE4cso69y3BrFgqYaLUNMmxnAB25+h4qvqniO5k08wW96lwZT5e1hscA98VYHxGtG+W4sZG/4CGFSR+M/DMzq81oqsCDloOh/Cs26qetMiNKnH4ZnZ62WUeUylWAAII/z61H4eTLSt7gVnzamuqxLfpIXSYblY9x0FaHh/P2ctnq5qKV76m1Rqxf1PTDexhlkCSJ90n+VVb21fUo4LS8s8WseJJCSCsmOQo/Hn8K0Ly48iydyccYz9arya3afYI4shVQbd2O/1raUmkaYRKU7M4GDTo7PxXqFqqqsb/vEXHGDRqPh9J2eawLQXAUsCvAz6VqeJYxOY7+0uB9pj4QKM7h6GnWl5fLAU/s5zcOm1SCCgJHUntRGq9zqlQWxxNgniG9AMBUKcjzGXr+Fa1t4S1K5XOoapNs/urkV3OmWMOn2ENuigmNAN3qe5ouJewqJV237o44ay1OUi8HaPAjO0bTsB1c1zeoaerXQitYADnACivQrhiEI9abp2kDzvtESqZccM/QGiNaS3InRUtEcJo+n3ME0xMasEOHUmug1429tp66gV2kw4VPVjwK27vS7azQyTMGf70jk7VNcq1vqXjTX003SYGNtCfvkYUf7R/pVxn7SV2XUUcPT03HfCnwjL4m1pI3GLWI+ZO/t6fjX1HaaVaWtrFZ2vmQwxYIVHIrmvht4UtfCmkLbo2+4lO6aT19K64yDY7dycVjWqc8vI8+Kshhgl+dku5labpnBCfQUjLdr8wutyIMFSnLH1z2qwG/eBeyLTT8yxqOrNk1kXcijfVY1RQ8Dybsk5KgL/jUsmoaxvPkw748/Kxnxn8KXcd0rjoBtFTRlVRVPXFKwczOa0n9oLS5dv27SJo89WikDCut0n4z+CLsASahJase00ZH618NKhU5RmU+xxVvz76BVaG7keM9DnP4GvcdJrZnF7RPofoVo/jTwvfBfsuu2Emeg80A/rXWWN1bXCBoponz0KsDX5oQ6zqUfdG9yuD+la2m+PNe08g293eQEd4bhh+hqlzJbEto/SXYhAzGp/AU4KmPur+VfB2h/Hrxnp+0Lr12ygfdnQOK7jRP2nPECbVu00y7x1yChNF+4reZ9cqEX7qgfQU7dXz5o37TGlTbBqGgzxqfvPBKHA/Cux0v46/D69H7zUJrRsdJoiP1oTQrSPUSRiqd3MqjnAHqeK8i8Y/tAeHNOhZdChbUpccSt8kY/Pk18/fEL4665rTvHJqLiM5/cWnyoPYmncLM+q/E/xP8ACvhoMt3frPcD/lhAd7Z/pXivj/8AaJ1a4SSHSRDpFv0EhIaUj+Qr5i1Xxbqd27CNhApPUHLH6moLyxh1Dw2dXgnla6gkCXcTnIIP3XX+tNpsd0d5feKNS8SS3d0tzcalNEhdy8m5j7D/AOtXC3nia8uVljjXyWAIy3LD1qv4P3JqchR2R/IcqynBBAyKbqEw1E/b/LVbpRicKMB/9rH86FEVyvo2h6xrUxj0uxnvXHURITitq+8J+JPC0FvqGr2LWkc77YtzjcSOeR1Fd9+zz4lt9O83S5SqMZC2RwXB/wAK7H9pFYp/BNjcxkELeDkehU/4VqldC6nnPhTwO/iiKTVY9YubMK+xo4UPXHXOav8AirToPB9pFHFqGoTXco+XznGAvc4rqP2d7wHRdStyAds6N+a//Wrg/jtq73nj26t1z5dpGkKj0OMn9TUOCtcaZxeoXjyuzMxY+pNZxNKzdRTagochwwpW4kNNXrSv9400B0nhPxddaIVhkT7Ta/3CeV+hrvNO8eeG5k/eSSW7Hqrp/UV47RWE6EJu5tCvOGh7NceNPDatvF4z+yISa5/xF8RZ7iF7XR4mtYyMGZvvn6DtXngY/SnLz97mpjhacXcqWJnJWJmkaVy7szsxyWY5JNSxsB904qsOKcGO7AroOc1LS6aI7s8DvmvXP2f9Q0fVvFceia5ptpeQ3aMsTzLl0cDIAPoQCK8RMpZhGv3R1rpvh9qb6T4r0zUUbH2e5SQ/QEZoYH17ffCjwTcEkaY0JP8AzylIArGvPgt4blybe6voPT5g1ew6ZpdxfJHMmFgcBg57j2FWxoE27Z5mB2YrxWLgxo+e7r4HxjP2bWz7B4f/AK9Yt78F9aQ/uLuxmHbJKn+VfS9zoN9H9xUlH+yaovpN+BlrWQj2FQ1Ieh8uXnwm8Ww526bHMB3jlU/pWRc+B/E1kGM2hXq47+UTX1q9jcJ963kH/AageBl5ZXXnqRRqPQ+Kde8KX15cxTXVtPbqibX3RkMefSuT15IrOQ20EZjUccjk/Wvv94Y5BiSNZB/tKD/OqF34V0HVD5dxoOnXLPxhrZcn8hVKQH57NZSMu4Hk9qrPbyA4FfoHqPwN8K3Hzv4Zs8nk+SxUj9a5zU/2ePB0qsqaXf2hYcmOTP8AOqc2t0B87aZH9m0Szg/uQqP0rpNDULZx89RmvV9Q+B2nMgS31S9t8DC+ZEG/wrN1j4YPoOjyX0uuWwtrdPmaRCpP0x3rhhTkazkrHnXiJpZLWK3hRnd2zhRzxWdbabf2Wn3BvpUSIlXMTfNgnjJx07VNrmr+SdlrI0a4I39Mj+lV9Cnu9Qh1CRCH8lBvDchgT0/SuiUFGDuVh3+8WpYgvLK1+W4jiibPDLgj86mjurO4kDW8yP6hTWL/AGe10cG3x7mrenaPa6fL58cYEjHkg/pXDJRSPX1izXnb93VNzg881NM+VPas6ScKxbqRWaRTmTMAx+YVF9qvrdmMMo8s8YIpomaXCqMGpLrZDAXkOABk1Vr6HNKbWqN34a2MOualfXGpL56wAIkbD5QTnnFegaBoWmaLBIum2qQmU5cgcmvH9GXX5LP7T4XvEh1BZTK8bthZFA+6fw/lXaeEfiCLjUx4f8T2w0vWEbbgn93IT0we2a2qUZR2POjV9r756LG21voKfk/IPxqBScH3OKkyNxx2FYWNSbedrn1OKlD/AL4+iLVeP/lmOvc0ob92x7u2BUtAWQTsjX++2TTJpv3rdetG7957ItLHGrIGPU00gPjP5cfeFIk3lNn7yn7y/wBfrVXNFfRnmXLMr7SGU7kb7p9aasw/u1Ejbcg8qeq1MkatgqwK1L0Bi/Kx7U64hj2QkKPmViffnikCjJqWdf8AUj0i/qaBoLq2W3SB4JJF8yMMcN371GLrUEYCG8kUj+FuQRVq7YGxtOckKyn86z5TyGqbIdyW8u7y4UedM7gdUzgH8Kz3jBGV6VfUCTJzUU8Xl4fPyHqPT3phcz2gNa+jjy9G1ROzxqDUJhz3BFXbSPbpd2P720UCKXhxdmrw9gwZfzBqmu+3uSyjoTkeo9K0tOVYb6GRmwquM/SopoQ87leRvOCfrQFyvbSTWN9HeWblMHK4PI9jXa6742k1rwRJpF0fnWVJFB9Rn/GuQaHys7uUP3sdj602/VIYV6Zc4FJjPS/gd4g03Rk1P+0pdiOsbLxySM5rzzx9qCap4x1W+h3eVNcFkz1x2qPTjkDDbcZrJv2/06XnjcaLt6AkhuejUD71RK3G2pVOTmhosdSnpmkoqQA9aKKKAHLjPNPHtTRTl70ABbikVtqlvypkp4xSM3yhaAJIcrx69a0LB9u4k4GKz0bmrEb7j7UAfpZ8FdTk1j4U+GtQmO6SXT4wx9cDb/Suwrz39nGJofgj4VR+v2FW/Mk16FQAUUyaaOGMySyKiDqWOBXnvxB+JdtozHTdHjF7qrjCRjpH7t6UAdnruuaTodobnVr+G0j7eY2CfoOprjb7xdZa26pYW7GDORM7bd30WvMdP8P6rr+qf2v4ivJLy5Y5G8/JH7KOwr0DSNGtY3jDOI0zy2M4rKU09EUkalhazXsixwrk/wAR7LXXaVpcNioK/PJjlz/Sq1nfaLp9qES4jRO7HqfrTJvF/hmFSZNas1x1zJTikhO5uUyeWKCJppnWONAWZmOAAO5riNU+LHgqxyBqZumH8MEZavOPiP8AGCHWNAvNN0yxlihmQq7v98r3x6VTlZF06bnJRNX4j/H7wzoSzQ6Zb/2jMgP76QbYQfr1b8K+cPFPxH1zxmzX2oXDeTNJiKFBsjRQey/Xua434i6pc6lqlqsSiCwdvJiZlz82eWI/z0qzDEtrCsKyL/o6hA/949z+NZQbl7zO7Fxhh/3cF82Q39xuk81mDbeMZ6VoeDdWWyiuA+EWcrk54OM/41zdy7vPsXqWA61oTsgiisVPPRsDnPfNXOClFxZw05uEk0d/FdWvl7zIgBqpe6nZqAqOHPtXKazILLwvcunzTSERp6qvdqzfA9wtxYywSSbpo5NwyeSpH+P864p4TlXNc66eO9o7JHUXmqKQVTJ+lR2kVzdsNkbBT3NaNpZx7VYKCc1rW0aquMAVyu0djp1b1KEFoLVMt8zetYuszNcvtT/Vr1Pqa273z9Qk+y2KgqDiSQnge1YXiTVdI0wC3mdN8QwwX7ze2P6114Wg0/aSPLxmI537Gm/Vmz4QH2G2e8kk8vzPlGTjC9z+Nc98ZNc0XUbyw+wT+ff24KzSx9AvZc9yDXG+IPFOoavKYLcPDB91Y4+rD3qTRfD0suJL3KKRxGPvfj6V0Rpvm55GyqRp0vYwXzPfvgz4t/t7w1FBeOftdo3ku7H/AFgxwfrivQV5Q/7Rrw3wbJb6ZDmBNkagM20cjHf616r4d1nz44o7hwePlfPX61zV6P2okQnbRnQ7gC5/ujFLH96NT25NR53Rj/ban7vnkb0GBXIjceDmNj/fbAqZ5lRtnpUca/PGp6AbjTGj8xjJ6mk2B8Xhc8U9Yecc1YSHHbmpkjIB9K+jPLKyW5PXOKnijKLwtTxoB/8AXp+334oE2ViuT90/hU13ERMnB/1S8VIdvfNT6pGFuVx/zzX+VS9BpmcU59qr3IxHn0NXWX5T1zUVxHuhfHpxQ0NMqQt0qbG4fXtVe3Pzjsc1cZdp96EhMrxbomMZ+51BPb2rQj/5Bk5GOXFUHyTmreGXQ2b1mx+lJ6AVSwBoWQc5FQg+tB6irsBY3K3ynuKzpl829ERbKxISP6CrTDapZugFVLWPfA8uDvckrUyQ0WNPbD8n1rN1IYvZfTdV+xO2UA8DNUNRP+kOfekUiqzbTkCp7c7og3foaqM3Wp7DneuenIoLLeBRSZpagAbpTKcSMGgDcooAROtPHWmhcGlNAEcn3gO1J1k49KWU/MPTFRg8kr1NO4Ew/uDk96sRYVgMdarR/Ic9TVmDJlRm9c0gPofwD8ffFHhjwzp2iW8GnzWtnCIo1kjYNtHqRXdaX+09qLYW88N2kp9YbraSf+BCvmabwv4tS0TULe2ae0dBIpiIfC47gcissz6vDnzLbdjr8p4qG/MD6j1vx94x8f6jbiOKLS7GMhkhil3nd/eJ7n+VdT4U8MxWq+fMGeVjukkk5Zz6k18c2niO/s33KtzAw7xyFa6PSfir4msSFh12/jx0Eh3j9aiamxpo+1reNUQBcAfSrKv2HSvk3S/j14pgAWW/srkD/nrHtP6V1Wl/tBXxA+16PazD+9FLisXGSKuj6JZw3YVWubHT7kEXFnby567owa8l0748eH5cC8028tz3K4YV0dh8WvBF5hf7U8lv+mqFaNQRs6p4S0GZSVsY0Y/3CRXl/wAR/C15Y2YudDhaTynLTQlsl0xyBx1r1O18U+HdQH+ja1ZSZ/6agVJcwWl5H8kqOD0KsDWXM+5tCTjJNHyRrVvFqNjB5Z5t5xKwYYZMZ4NZju0cLKdvOeSP84r3P4xfD+zh0a68RadvjuYwPOSMfLKCcZPuPWvBdQZ0URjcdvBNdOHtymmOxCrzUrW0INMVDe7nU4HzD2xVuIBrp5dp56EdTmo9Nh/dSShsOCF5/WtrQoo7i5WFlwuC7uOoHrXRa7PPqS5YuRHfRR3Fu1u5LBI9p47nrXns63ejalujco6HKMOjCu+nZfLdy7gM5IYenQfpWXe2cE8ISZA6nAVu4P8ASnLUmhFxgr7iaP8AEBYE239mxP8AeiPH5Gt/S/E66+xhtIZLeM8GR+Mn0HvXFDwxFNJiG4k57FeldL9mt9K05IlGGAwidz7msVhqd+aw8RjKkV7OO7L3ijxJbaJpZs7Eb7yUFV9fqfavOIdNvL24NxeyMnmHJZ/vNXRMYmnaaaIPK/Jdjk//AFqZgFsplQTjB/nWoqVPlWu4mm2sVmClvGC3HzMPmP8AhWxazMSIdp+Y4Zj6elUIFXJCMN5H4flWzaQiOLyyDuP3t3TP09Khs2RraXO1vMke4hCM47Gui0KQJMYkOI5CXQBs7T6Vy0Mbqm4sFByxPPGK1NOu47cRvPIFVjyy9Se1Qij1bRvFFpBbRnUY0BRSqk5APv8AWtS11zQZ0hX7QvLZkIkGW+g7V5s4t9Z0qeDzCxkVkPYqfX8+a8b1NNQ0ueSGLU7gPG2NokJ/SsJ4VSd0y/aNH19FPp8kcjRXPzscIOo2/WrH+ix/IlwHUdG29a+P7LXvFNrjytQfpkcdvwrQHjTxkox9uf8A8e/xrJ4OXcft0Z6KvYZFKsO7txSoxU9Fp3nL7ivYOIFhwab5eTtwPrUiyKTjIH400urHIYY9aBDDCwPH3c9am1ji7x6Ko/SmFuOCevrSFu7fMffrUsCodxyBTGViD9OlXcZPQY+lDquOMChsZz4yrsvQg1a3FgD7VFfr5d64xgNyKtW1uZIFKnnvQmMhI4rRuE2+HrcD+OViaryW8iEZFXb0bdGsgeuWP60PURkpEpGSKcEUA8VIopf1qwM/VGZYdi9XIUUsfyoqAcAYqS6t2kuEdTwvb3qUQ4UFs570rAU4h+9A96pasY/OJjBHYg9c+tbEcf2cvMxGTkIP61j3zbnJwPes2aRM1hkVJYNtn254YVGxxRbjM644wc0Io0C3Oe1Ju54NRbsmjPOKkCQtkZpyuccUyJ1jmRmQOoIJU9GHpXR634cQaKniPQZGvNJfCzL1lspP7kg9PRuhoAwSwXljTd+agkbpk0gfpzTsBNI3yjjvSINo3Nz6VCz7mx271Mp6dW9qLATKNwyasQY3g9agCsRyPwFWbRcSKO9IDqdG1zUtPK/ZrqRAOgDcV1lrr2maygh13ToZnPHnINkg/wCBD+tcBb/MR9avQv5Z46561hKKYGp440aPR7aDUNM1B7mzmcqYpgC8Rxx16iuV+2o3Elpbv7lMH9K2PFF3JLoUSsxIDiuVDc1pTgmtRNs04xp1wwiNmUdztVkkPBPsaS507ToZni+1TIyHGdnGfwqLRhv1KHvg5qG6bfdyvnhnJ/Wq5H3FzEsUMpuXht9S2Kqgh3YgH25p6XGsJIY1kE2PQBgapDPmfe6igFgfvUcjHdGmuqanbn99Z9O4BFX7DxjqFu/7u5vLbAz8sxrAWadR8lxIvtuP8qtWRN1dQwzYky4ZmI/hHJFTyd0Pm8z134P+O9Q1fxONN1PVbq4smgfdFccqTwBk1t+LfhrY3ly9xpN21ozHPlMu5M+3cV5p8PYGks9d+yW+6aZFaHYOVEbbjj8xWxpvxE17TyIbrbcqhwRJ94D60nG2w733M3WNAv8AQ53tb5cSE5V15Ei+oqzpkqw6HeXW85fESArznvXrWhto3j7wuslxbjgspHSSJvY15XqNlOZrnTNLgkuorOV3LjltinGTj3qqb1b7HPidlHuzIudmxAH4AGV9u+KYnltGV28HgHvTbiLa27cQSec/yxVW6vEtwJmzgYLL6kdqo2eiOma0s9A0OO81Bt19dc28Cn5se49PeuUu5bieb7Q0mZW9OgHp9BVeS8utQunv76Qyzv8AcGeIx2AoX/WBgvOMfWm30MaVKz5pbskIywaXqe3tQiZmI7fy9s0sO6WZQvzZ6+1WpNqLtgjJxnkdxSNx1tPbxrsGA3QMeOeaGubhsLC5ZujHHJ96YtusZ3z/AC85IHJAqQSuWWSAeVEeiqOQPf1qGBPFPeRgIdpx1z2+v9KvaaZZ3/e5wTyefl6ZrOg8xshmCtnI44/z0q8m8IBsBHQcd/xpWKRsWeqzWt/G/IdUCAgcOB2rjfilFYx6tFqotHKXqbmaOUqVccEYrcZ0kCuMbhn5du3j6Vi+OU87w9DvALibgn7w4NOL1sEtjkEvLdSDHd30JHqQ2KsjVJsf8hmT8YuayGhYehpPKf0rWxkdfi46MRmmu0ucGnsynndUbt71oQMMkm/mm+bJQzVFJnFJsCVLuRScUv21z1qs3zAfKBjv60w1I0jRTUAMCp0u42HXv3rFPBo3NjrQNIuauVZ43Ug5GKn0mT9265HXPNZkjZXGc06CQxng0kgaOgBDD3p0h81I0kb5Y/uqKyEum6lv/r1Kt5z70yS+IYSecUxo488KKri7jz1NaGiWN9rF6LTTbWW7mPRI1yaG0ldgk27IqeXHu4GKa6RQrvbDHsrNgV6z4Y+DOu6k4bUbyysYUIMgL72X2wO9UPib8OINF06afTNYS/8AKXLxtFsOO+CCc1h9cpXSudCw1VatHkWpXcMwKiPy37DOQfxrCuGJY7uDU1wfmIzxniqs5Y4JrQkhJzwTUtnGxR5gpKg7c+lT6TZfarn5v9WvLH+ldElvEiGMKgRuoAxVrYhyszm6Kt39hLbguhDx5455xWdvckZXjtU2KTuS1p+HNc1HQNQ+2afMF3KY5onG6OaM9UdehBrGL89MU4NRYZ1+s6Np+t6fLrvhdCnlDdfaYTue29XT+9H79R0NcbuYHrVvTr68029jvrC4aCeI5V1/UH1B7iulOlW3i6Jr7R4VtdUQFrqwUfLL6vD/AFXtRsByVuGeTKrkAd6thZQPmj4/2TU4t1tyYWiIkBwQwwc0m5UONhBobAZDtkYKkpU+hrQtlVG2/wAXc1nMFkf+7J2PrV+0Y+UC4wc96QGjbnp2q4rZqhE3PFWQ5wKzkBLr+P7GiX/poP5VzyhcdK6DWPn0yFR/fH8qxzEvTIzWkNjOT1LOiAJNLMOqRE1Qdl3fM1a1jEE0W8uP7xEa/wBayHQDtmrQmRNIodcNk59KlGaNvTinkZ9qBXGgEmrumHy2mmAHyRHn3PFVBxVtT5elTS9AzBR74pPYFue4eBPCl34el8OXjRkx3dk8lz/sSNlhn8MD8K3dc8J6Hq7u1xYokrZzJH8rfp1rnvCPxc0XUPCNpa337jVbCJIpIycCZVGNynvx2rsdI1jTtYt1n0+8jlB6qDyPqK55t3OiNrHlGpQ6z4H1jy9Nupo43+4xHyyL3yOhIrpvgpf2n/CQ36XEqrczxAIr8b8sSR/9atT4k+VJoDpNGu7zUWIsM7WJ5I/CvN103VZLNtetlPkRzlWZPvIV6NWkfgZz1FesvI7/AMffDn9/davpd4ibiZJIZiFVO52t6fWvEdStby4O/wAp3iD/ADOFO0V3/ibx9qXiDSF0+4xbW8Y/fyITm4x0HtXW/DA6HdaCloskE1xIS1xC4557YPUAU/hVxqXPOy2R4ssOF5IHTPGKm3bI2Y4I7e1e+ax8NvDuooxt7ZrSd+jxHjP0rzzxV8L9f0dw0UAvbQc74eSfqKlVEbuLOOgVY4d7IS74Iye1S7hbK6yD942ByOg9qtW2j6r80z6ddbFJA3oQBjv+Ga7Lwn8KNV1KQXWpagsKSIrAIm44PUEHoabkkKzPO3DSDaxzzwc9KtWkLCMfNjjaCQTxj/HNfQejfCjwtZKvn28t5LjBaVvoOg+lbieCPC6qM6Nat7Fc9yfWsXVRfs2fNHlDy1MbHkZHGd3IHrT4ty/6xCQ2SVMece3WvpiPwl4ajUKuiWW3HH7sen/16oav4N8M3EZD6TboT0KKUI/EVPtUxqDR85+ZG5VSCxHGc8A/0NZfi+ZWhEG7LMwb6ACuv+Jvhn/hHdVE1szPaTg7WY8rjqp/xrzq9m+0ylmJPYfSt4a6mU30M1o//wBdN8pv7tXdoAxSY+taXILe89qCw28sSf0ph7U0txWqIHk7hSZ7U3PGKSpYIVqaRmlP40Uihu2grindRR2oFcikA2mmIeKstjaAAc45z61XC/MaBpi80q5FTRQyzOI4kaRj0VRk13ng74O/EDxOUax8P3ENux/19yPKQe+TScktw5dTj/D2mXWtavb6bZqWmncKPQDuT7CvfbebTvBuhDT9Jtl3IoWeYD95O/ck+noK7j4Ufs9yeGYJ7nWNXhOoTqFzbJu8te4BPc10Hin4a+FdF0iW/aG6vLgMpDSSE4PqFFeRjZzq6L4UexgPZUtX8TOAuNTXSvDqtM0izOvmOoJJ3HtxXH69o/irWvDN7eaXYyyiOJpSjDDsoHOB3OO1ekeFfDN5rmrG5kt5I7VD8hkXBNew6FokGnxBUQZA64rlw9JRtJm2MrpXij8x7hip2H73cd6khs5J1yzBF9O9fSf7WHwdXQrl/HHh2zA024f/AE6FF4tpD/GPRW/Q188xbtuBzXuwkpJNHiS0LtlHb28IjjH1J6k1OChJHbFZ4z3NLvKgsScDk1qjNom1VQ1nlSMBqwmxkA4O3+tT3NzJI5yTtH3R6UlpavMd5wqZ6nvQNIQq2DhA2TxkVYWNpAhnt0CdPl4NSmNYxtRih9euTUIkaQY/Aj0NJstIBZRBiWUBc8AHt71bhuntZo5Ld2heMhkZDgqR0IrOMrxkhuQe9OaQbQS2R61Iz0KKbTfHlutrdtDY+JUGI5zhYr32b+6/v3rjdY0rUdFvWs9Ws57WUH5fMXAP0Pes8ttYOrnd1GD3r2f4VfEnSdYtIvB/xCsbTUrR8JDPcjn2G/qreh796APE52JlIXrgVIbiYBY2bOzoRX0d41/Z80W4K6h4I1ciOUZWzvjwG/uCT+Wa8P8AGfg3X/Cuom31vSrixJ5Xevykex6EUoyjK9g1MeG7dcVpWt4rjB4rIWPAzToiVkFDQHTX7q+mxN0Ab+lZB6kZrQgHnaWy9SGGKrNb4J2k9e4qobGUtzQnzH4Xt16GWUt+ArH+76/lW3rSGOxsbc9UiBP1NZYRv7ppoTZXJoWpwnIyMGn+QPUE0wKjZHak1e4RdNt4YpMyKxaVfrUksbJz+ZrI1Kb7RP5jJ5b4A46HFJsqKJ/Dax3fiPToGyoluUjOOoDHH9a9A1vQ9e8NXxkCzxhGytxBkKfQ5FeXW80lvdR3EbFZInDqR2IORX0P4M+JOja9Yx2epTR2l6RhopfuufYnj8KzlexrE5aPxpe6npUem6kwaSCbf5zcbhggA0g8VOnhWLw7ZzbTKzvdyDqQT9wH+dL8T7Wyt9chj02FI5Jo90mz7p5PNUvCvh+x1jxLa6etxsIXfOM/eA6j6mtY25bnn1XN1Wom74f8C6h4j0k3nnJbIvEBdf8AWf8A1qwtX0bWvDl+v2pZIGDHy5omwD9DX0Dawx21qlvCoSONQqKOgApJLOzvont763jniYYKOM1zOo2zupUfZxt1PNfAXxOvdNkCa4r3sA4WUD51/wARXocvxE8P6j5UVrqMPmSEKqngkk8DmuL8TfDOGV2k0a98gHOIZuVH0Irgdb8Ha5ooF1cRRtAhzvibdg9venaLNLtHsfxC8VabpMVtpTM04UebMkRyW28hT/vH9K59/i5qixhbHQ4rdezTN26VV+DfgnUNVL6he26NbFVZJZvm3t9PavYv+EW0maAWuq6RYzrgKJFiC45z2rOUlHRlJXPGn+J/i87c3FhEWOQFXJAzVdvij4qjAxfQPz3ixwO9eja18IPDF3KWhSa0Y8ho3yv5H6+tcbrPwY1C3JfTdTinHZZQUI/HpUqcB+8U7P4v+I2fE0FrJg9AvWum0H4oWurzCzvLY2lww4fPy15lrXhPxFoUbS31hI0aDiRF3KB9RS+C9B/tSZr69Zo7SLn03evPpV8kehPMyX4ueIhqRjhtz+5LHDn+ID09s/yrzYj8q3PF99HqWuXE0IVbdD5cCr0CDpWOV6ZPH0rpjFRVjCUrsRFymMimZHrTwOeOfTFLtU9VyadkK41sZoK4pqnPSlHWtCbBigCnYINOGSfrQwsMx70Hpg1e03S7/UphDY2c91Ix4SKMsf0r1Pwj+zv8QNe8uW6s49It258y7bDY/wB0c1m5JFJM8dwcZqxZWN3eSrFaW8s8jHAWNCxJ/CvsHwd+y94V07ZN4h1C61WUdY4/3cf+Jr17w54T8JeFo0g0fR9PsGPyqyoN7H/ePNYyrpbGkaL6nxd4O+AnxD8RbJG0n+zLZv8AlrenZx6heteyeEP2VvDtqVn8S61c6hJ/FDbjy0/M819HEVzusXmoQ6iIUKRoWATP8X41w4rGuklJr7jooUPaPlRT8KfDvwX4XRRovh2xgkUcTPH5kn/fTZ/StLxXMltpJZ5mi+YY2nGRW7HG/kqTgvgZHbNQ6lpltqESpMudpyp9KivTnVpNR3aCE4qXvHGeGNcI1prKWYtbyRhlaQ9GzwAfeusurOG6iMU0YZTVJvC8LbVMwCg5OE5NbM81taxjzpUjUDGWaufB0a1Ony1ehpVqxnK8Sla6bb26hYkCr6CrKQqvSp4ykqCSNgysMgjvWV4h1yx0KBZLzzWLAsFjTJwOprrUTK9y1qFjZ6hYT2F9bx3FrPGY5opBlXUjBBFfJPx2/Z3m0NJ9e8ERyXNguZJ7D70kS+qf3h7da+stF1Wz1e2E9q2OM7SRuAPQkds1LqN1a2dsZrydIYh/ExxVxm4akOF3Y/L9ovmK4w2cbcc5rvPDXwp1/VrdLq9eLTbaQfKJv9YwPfbXtfivSfAt78Qptc0PQwLo9Rj900mf9YE6A1LO0dkHuLqZZrlj8o3ZC1jXzJr3aZ6GHy1W5qv3HjXjP4P/ANg6N/aWkzvqbRfNcI6YIH95R3rzOdmYY6V9RNqVzNvEgwGGOeAR9K+ffihoY0TxDJ5AxaXGZIsfw56r+FXgsVKo3Ge5njMKqfvR2OSkkDEqx57Gq0j/ALwSDjJww96J5FUe4qAybgzetekeePuZA/K9M/rTC7bcdQetRuCPmXlTzn0ojYZ+buKEA5QytgPx61IduO5NPjW3IyzYqQTWsfAQt71ZLZ7T8C/i7daTJFofiR/PsWxHHcS87R2V/b0bqK+q7GHQfEWix6bdw2mpaXMvEF1hzHnnCseo9CDmvzwjvV2HahA9BXqvwY+KN/oE8Wi6pHLdaTKwRATl4iT27kfy7VnKCT5iotvQ9X+JX7MtlcebfeCb77LKct9hujlD7K/b8a+cPGHhPxD4R1QWHiDTJ7KYn5C6/LIPVT0NfZMXiXXrS2tr3w/qFrq9g74a0vH2TxD69x6Gk8dXUfihLSO4sdP8q3PmBbnbIVcjnFctXGU6cW2zrp4KpNrsfI2g2F9eWckdnZ3E7sPlCRk5NdXZfC3xne2QuF0yOEEcRzShXP8AwE17/YtY2sfkm6SJR1jtoxGv6U99Q0qGVVjj8xj3Zia82WbT+zE645XH7TPmnxB4N8W2TGbUdEvgirjekZZQB7isB42jyrqwxxtYYNfYsGtKcBflHpVDxFonhjxJatBq+mWzlukqIEkU+oYf1rWnm6+3EwqZb/Kz5HCqRlkAHY5pPl4Ix0r2nXfgi2ZG0DWYpE+8sVyMH6ZFcF4i+HnijRfJF5ZxjzSViKyqwc+mf6V6VHF0qztBnDUw1Snujz7W5FXEQ5zycHFYUvtn6Vsa/pmqWV2w1GwuLaRxuAkUjI9R7Vitnmt27kKNiJulODcD26U1ulKnKnjpSKOp0XVpILAZkaWVVwrSHcVX0GegrtI9IeXQoPEGhSOs0SLvaE/MfVvqO9cDbGxXSpI2cC6CfKmME8Vu/Czxr/wjly1jqBL6ZOfmwMmJv7w9vWnJ3RhTjaTZ2nhj4l6rZTJb6sou4MgNIBtkUevvXp+j+JtK1SHzbG8jlBGSucMv1FcXqXhnw94jtxfafNGjSDcJYMFG+orhNY8L65oTGeIPJGp4mgY5A/DkVi4o6k2fQLXQx/s1W1e8t7LRbi8lZQu0KuR1P414NpnjjxDYOoN2LhBxslXn86+k/AGkad4y+H8d5fopjvUO0IwJiIOM/XNS48urDdnMeAfidbackel6xbpFCD8txEvAz3YV67bXlre2qXFrMk0LjIZDkGvmr4ieC9V8JXm2SP7RaShlhuccEe/ocYql4T8bar4UugLWZ5LZm/eW8hyvvj07/nWc4cyuiou259ROfkxkY/lVGRieelc74U8b6N4ktQbe5WK5H3oJGwwPt61tSttRm6Y61zuLRpc53x1rVpo2iz3d23yKPu45YnsB3rxPU9T1C68Py3SWw0rSgpEUfR52b27DvV/4lfFTSLfXrjT/ALA1/wDZmwOmwv8AjXml54g1PxFdPfXz7Y1+WGBPuRj2/wAa7aMHYwqS0I+hG7ke1MZePl6Zp4PcksMcUY9DxXXY5yMRjHzEA+opwUY4b9KQqNwPr704I3Yj86TAprzThnPpV4W2F+6c1C8DDPp2qkxsgzz3qa1aMSDcM4pjoQvSgDaPegSP0E/Z+u/Des/DrTdV0PTLGzm8sQ3SwRBWWVeGyevPX8a9ECrkgYyDzXxv+x547XQPF8nhu/n2WOrYEe48JOPu/mOPyr7MEY8/zVOMjBHr6VxunZm6kcT8SPEN1otpHHaId0xKeaP4P/r14jL4h1iO6hvpr6We483IHmHKkHoR29a+mtR0ux1BDHe28c8ZwSjjIyOh+tZD+EPCNtKbubSbJSOS0g4+uDxVwioqzRakJ4C1+LxR4bS8TfHKp8uTK4IYd/x61ZuvDlrc3pubiaV8tu2E8Cs/UPGnhnST9ngliZhwEgUBR9SOBVqw1S28T6Tc2ivLaTtHyEfDBT0ZT3FYVMPTqaSV7GqVal72quaOpa1o+kw7r7ULe3VR0dxn8qo+GfF2heI57iDS7sySQHlWUqWHqM9RXB2fw517+0HaeezIVztuZsyO69uO1dP4f+Hum6XrEesTX1xPfJ90qRGg9to61S5m9VoZyjFLR3Y3x5q3iHSmDWlv59u/RkIXb9Sa8i8Q6zqes3IuL6/a1tYnCNHExLOe+2voy5tbe5t5IJlDxv1Gen0ry3xhcPoniW20+PQ7C0tZ+INUuIzcBm9No4B+tJ0km2zahifZq3KM+FWv+IJbhLKLSLubR8kGec/OnvnvXp1/ptlf24gvbdJ0ByN45H41z0MsgjT99LcPsCM2dq59lHArVstS8hWXUWS3RVBV5GA/OvOoY+FapyRi0u5NVSfvFjTdM0/R7Ro7KFYIuWb/ABrwr4n+NtQ13VGsbFRDp8DcM3Q/7R/wr2W68U6KytDDKbwkYKwqWH5ivn7xz4f1m71a4a0sxa6Z5xbbGcyFT1ArTExclZHTgZU1JupuZBuo2kWz0siSdhmSU8fiT2HtUdxffZLpbeFftNw3G/bk59h2FRy6F4idBBpOjm0tsj/WuAxPc+pNaVh4L1gsd9wlojff2/M5/GuJUGelLE011Od1K8MYfz7krKOqqMj8+9eR/E7xBb31rHp8NvLvjk3ec6Efzr6g0rwjYaf83l+ZMesknLGrOo+HdMvo9l7p9pcJ/twhq66EY05czR5uIruouVbHwhIu85PNPhjVRz06GvsDV/g54G1Qt/xKDbSMets5Xn6dKZoP7LfhtdQjvdT1XUPsWcmz4DN9W7CvTjiIM4HBo+S7HTbm6l8rT4ZZ5D0SNSxPtxXfeHfgZ8R9fRJ7Xw3PaRt/HdMIkx6jdX234d8NeFfCdoLXw7odlYgAfOkYMhx3LHmr0t+8nzc1m67WwrHyNZ/steOJFBudS0aBv7plZv5CpJv2W/G0afutV0N27DzHH8xX1abiVvWoJJ5Mck0lXmw5UfGGvfAb4naMWf8AsVb2Lu1lKshx9ByK5TTbW48N+IrWfVrC4t2glG9J0II9cZ7194PezLu+c1la7pOl69avBrGn2t/Gw+7PGGI+h6ir9s2rSCMbNNHhmna6tzAs9rds0LgbSM9KvxaiSuVkmc/7IJrV1nwUmhzCPQLfZpqgsEaTPl9yOe1YEeobiPLhnb6JXj1qajJ6HvUailFO5fjnupuqvGD0DHmrNvcTQSZLE+xGazo5riQ7tjR+zDFShbhfmkbr0Fc0oJm3PobsWqD+NSMHjFaEGoI4BDEVyYbByz/QVLFI2ODtrJ0kzLnZ141CSI5X9TWR42ltdS8PSy6hq1npcFo6yCe5YhPMOQq8c5PP5VjT3QijOXZjjpmvMvjXrDvpWm6KsgJdmvZgD3PyoD7gAn/gVdWBw79qpdjnxNXlptHSfEuyOufD+C5sWg1CWwnd1ltJlmUxkZIyOQOvB9K8JlWBn5TGevPSnWdzPaRGWCeWCX7paNipPscdaqs5Z/517tKnyX13dzyJSukuysILG5kmEUELyk5ICDJxT2srlSq/Z5F+q4JqxZX1zZzia1naGQdGU4NdjpfjthZrBrGlWep7eBLIuHx9e9bEnOeJ5B9n09GXM7W480sgGAOFAP0Fc+W54r1240/wDr9t9rjvJLGUJlo2k+76jBrh/E/h7TtPtReabqyXsRbaVAwVoApeG/Eur+Hrrz9NuigP34m5R/qK9P0D4q6ZeoIdYhNjMeN6/NGf8K8XPXFAGTSaTHc9O+Ld5YyfYo9PjtikqmQzxYy3bHFafwM+K9x4Gv8A+z9Q8y40O5fMqA5MB/vqP5ivK0+VVjySo6fWmnhqXKrWBPW5+gkj6N4m0BXjaG/068j3AjlSOv4dvpXz78TPh7ceGZWvbNZLrS2brjLRZ/ve3vXCfBj4oX/gjUltLtpLnRJ2/ew5yYSf40/qO9fWFlf2GuaSl5ZzRXdlcJlWXlWU/wCeRXI06T8ja6kj5Qj8yG4V43ZCpyrKSCPx71u6h8V9f0vw1Pp8zx3MkibIZSfmUkdc+1dt8RfhxFEk+paLsVACz27tgAdSUJ6fSvmnXrxru9YA/JGdq1vFRmjOV0Vf3t1c5JMkkjck9STXYWdqILZYgcbQPxrC8LW5e5a4xxH0+proy218HI610xMJO414m2bwDtyabsO3IH5ipSSD8rYz1pjF3/izj3xVkkRjJX7uKQYAxxUoPy4PPPTNRyXNnG5SSSNWHUHqKLAXic88imMVx0NGc4pecDnk9BUFETqrduO1MNuW6YHHepghycAYHWp7exvLyQR2ltNcv/djQt/Ki4KJXsGltJ47iGVkmicOjqeQQeDX318B/iBB458FW1xLIg1K2UQ3sYPIcD72PRuo/Gvj/wAPfCfx5rE0SweHbqBHIHmzrsVR6nNfQ3wv+GmseAHjv9KkW5vXAW83ybUlX+6B/I1nOcV1NYRbPfnUOhU9DXO+L/Ds2uW8US3RTYeQejD3qz/wkmmQmOK6uBDK3VGGdh9Cayte+IOj6Yh8m1v9TkH8FnblzSvF9S6cp05KUdznh8OtMsw7anrAjj4JRFwf1rW0fVPBWlyQx2t27yxL5SEAkgZ6cV5r4x+PF9bO0Vv8Nr9QD8smpfuxn14BNefy/FPx/fTFtLtdJ0ZWJ5tbQM4/4G2f5Uc0TpnXlWX71tn2C0itD5gYBSMgk4rnNf8AEPhDS42bVtcsoCvUPcjcPwBr5ZEfjrXpC2reI9WnV+SvnlV/JcCtfRfhxB5gluFaVupL/Mf1rGdWL0aOdQae56mPjJ4P02ab7Hc32qFjhIrWFmX67jxWdqnxO8Q+IojZaR4Nhjt2PEl9Jkg+oVe/41P4V8A2mFk+zpHCPvOw/lXb2tvpukx7bWBd/dzyayhLljZDkru7OO03SfH+qIj6hrgsIMcR20Qj4+py1bVn4R0eCTzL+5nvph1eeQvn8zWjcahIx+9gdhVYm6mPyxsc9zWSVgL6JpdvHsjhUD0B4ppl07/n2jP1Gaqrpt4+NzBa5rxb4o8MeFp/s+ueILe1nwCY85Zc+oHSna4HWEaW+fMtYh6YGKifTtJmGFVoz/stWBc6npkOjQaw2tWg0+cAxXDONjZ96ZpOs2uoWwu9PvYL23JwJYJAwzU8o7mlfaJKoLW7CZR26MKxJF2uQ3BB5FdFa37EDcTg9Pes/wAWrbtYyTiRIrlVyB3kHpj1o5QuXvDtikUQvp1/eP8A6sH+EetWry/JyvIPt3pk8n7iNYmG3YAMemKgt1Eku6QfdPAreEFa5DZPbW0lx88pIHYCn3cmk6aP9Mu7aD2kkArnfif4mm8M+GvOtGC3M7iKNj/DkEk/kP1r521/W7u+kaSZzPI/V3JYmuLEYj2cuVLU2p0uZXbPqq2vrG6iL2E1vcIOpjcNj8qjuJGYf6pcD0r450zxRq3h/Ulu9LvHtpQeQp+VvYjoa9e8J/HG3lijh8SWLQvwDcwDKk+pXqK0p1U1qTKnY9cngjIPyiqM0KrkK34Gm2Ouafq1qt1p93DcwsMho2zTZ3DDrW97kJGXrWmm+sp7dmKGVCoOOme9eZ6jouq6TaTTzLG6Q/3Dy34V65vZlCscgdKydbtYZLeXz1Votp3g+lKVJTN6VZ0ttjyMXd2w3G1Kr6kjNT72kj3SMFA/OqS2l5cSSiy1FI1JOzzYdwA7dDWfqmi/EBIybGTS7pexjBDfkTXK8HO51/XaRsSuqgHd+dY+teJNO0uPN1dIp7Ipyx/CvPfEGn+O4ZXl1O21MDuUB2D8q4zUbh4Jf34fzG67wc/rXRTy9fakctTHN6RR6k3j/T5g0aWd2W6A4HJNctr8cHibUZNQi1CK1kEYVop2G0BVwMEdPpXJWWrXNpKJrd1JDBtrLkcVSlnE08kkqqC7FvlHeumGHjD4TCdaU/iJ79DFKYy8bjrlGyDVUcHNPCgpuU5FNroMQFPD4HrUZzupwGOtAE0Um1d1SGXIHGQRyDVVjnGOgp6sTQBYPlOh3Iv4CkjhhHKqMj1qJTn696VZAOtABLtA+XgHqPSmdveiRwz57UwcGgBd3Neh/CD4m3/gq9FpcNJcaNK372HOTEf7yf4V52eppA2BmlKKkrMadj6C+PPxLsbjwvFpmgXyzPqK7pJIz9yL0PoTXzuOtKzbjmhRmlCKirIG7nVeHAsemluMs9X2w2T0PqapWatDpMC4GW5NShvXP0raGxiyzxj1PemBxvx1PvTPMYA4xj3pC24kso/CqEPdhuJJ59MVz99Z+deSyvkszZOK2y2D3zTTGGOdx/KncDRjjkZgqqSTwABmvS/AfwW8X+JtlxPbDS7E8ie6G0sPZepr3n4c/Cjwz4Lgju7qGPU9WABNxKMpGf8AYU/zNdrdag7ZxwK4Z4j+U640NdTzbwx8D/BOheXLqxn1mccnzG2RZ/3Ryfzr0PTY9G0eHytJ0qys0HQQwhT+fWq7PJKcKC2agv5LfT4fP1W+t7KPBIMzhc49PWuaVSUjZU10RrSatM45Y49M1A2qS4/1nFeC+KvjtaWupz22h28LQR5VZp1OXI749Kz/AIM/EPUfEHxNjm129MdteBokgU/JuI+XjtyKWp2rBT5OZnv13Ok/+s2k/wA6m064SEjYF49K1hYW7LlYkP1qNdKgnTdEqj/aVgRn8KDjsSpqEFwhiuo45UPBV1DD8jWJf+B/D2oO1xZ2sdhOeRsGIyfde34VPd2lxZnc3KduKuaZMxYDrTiS4nIXNkukM8NxCFdDggenqPasDwxpXirxb46upp7yTTfCNjt2xwkCS5fH3Cw7ev5V3/xCWNbK0upMZ3NESR1HUVtaBBHa+HLOOFQoaPzGx3JrVRRDZkeMbh4dGktor9dPgAXdOTgIoIz1/KsXwr4o0nxBILGy1SC4u44w0iK3OPUeteW/tcane/2LZ2Nu0scAud8u0nDjBxn6GvIPgZealb/FPRZbSeRIVlJky3BUj5s+2KOW40j7mtLGGJDJJgADcSx4A9ax4viF4HbWo9Fh8QWTX0jbUQNwzegbpmvG/jp8WtL1XwtqfhjwxqbLcvhZbtWwpUH5kXHPPTNfL3hu0vNU8W2djbzPYu86+bOJCfLAOS34U4UbrUhs+9/HnxJ8L+G7a7t7jW7aPUI4XKRr87K2OMge+K+DPEfibUtXu5JNWnmup5JWZ5GUbiSfX8Ks3VrJa+IL6x11pLu/8wjzfPxnnO4t3z1qG61W205Zlj0+JpEO1SW37T6571cYqJbpvluXteXxZoeh6JHqF5K+m3NuZbWBJNwhyxJQjseQfxFeg/BbxY3g3wdrPiDUrpYklmjt7W2aMnzm+Y5GOmAeT7V5W3iDUri+t5QYZ5IlCohU4GexB4Jr334jeBpNW+GttDaQrHcxMlxHhcBW28j9acuXZmZb8AfGS98SeKm0z7NawxSqRC6AnBAySc/jxXuWhxp9mWTBdm6u3LN+NfJfwj8CeIv+E5s7y5TyFiPzFTyRjHavrLVL+z8MeGJ9RvGCxW0RY5PLN2A9yaynFX0C5R8O69ZaxNqOmwyRi+025eGSDPzbAflce2OPwrVjk8t/m6V8swza5Fq58UWVzNBezTNM0kZ6Fjkg+o9q9N0H4rpcRi18TWTQyYx9pthlT7le34U07COj+PGlXeseEY7iwHmPZSGR4x1ZCMEj3H+NfMs9+0JYZKkZzk19MnWbDVrYrpmvW0mR9x3w35HmuA8TeAI7+4aeTTFkY9ZLdsZrjnRU3zM3jOyseJGYSzguwx1Jq6LoY2hVdFOa9NsvANlbSDNjMD/tpmtJfCOnsCPsJY9DiLFS8OmS5XPLNG8Q6hod2t1pVxLbODlk3fI4z0I719F+Fdbk1vRLS/eFoWmjDOh/hPeuGHg3SoWE0thbQgHJad8AfgTV+Txr4d0OEwNqYvZVGBFbDd+GeldFKDiSz0VZlXPzYrgviP4oiRP7GsJhJPJxOynOxfT61xuueP8AWNYDW+mx/YLduCwOZCPr0FZul2bK29iSc5JY5JrdLW5LOg0gGPYe2a6e2bChhzXO2Y+7wce1acEjqw64zVN3ZKRupNhSc59qraho/h/WI9upaPY3OepeIZ/PrVZZc4xyx7CtnT9KnkAkuWMS9lHXFTJ2GcDrHwW8DaiWe2t7nT3/AOmEuR+RrjdX/Z3vn3PoutJKOyTxEH8xX0JK1hYQGa4ljhjQZLyNgD8TV201GFokeGRZI2GVKngiodVrqNRTPjrV/g38RtKdtugzXcY/jtjvB/DrXM6j4d17Tyf7T0PUbTHUvbsB/KvvVL9s5FTG5SZCkqK6kYwwz60LEvqg5D88vKCsevFMfrX3b4i8E+DNbB+3eH7B3OfmWIIwHXOVx2H614f8R/gM0JlvfCcjMgyxtZmz+Ct35OOa2jXTE4M8Apa0tb0XVNFu2ttUspraVSRh1wPwPes1hg1sQJRRRQAUMen1ooIyKAA1G7Z4HSllfAwKjBoAWrOmw+ddID90HJqAHNamgRiW4wvJ7igDoJcC3iXk5GRUK5B4br61LqB2vEp6qlQqrOc7h0/GtIbGT3BhjqxJpQ2RjOfUU0j0OfWljyARkdPSqEK5G3gYzRukHRePrS7Q3AzQE44c4oA+zLj4reD5p5IzqmNh+95Z2t9D3rNT4w+BEvDDJeXDqPvSLESo9q+SpNUkmmVVEgyRu7HHtS6tc2yXckOlrcpgD/WsN27HOa8jlbPq3hKEetz7M/4XR8ObOwinhvJ53kzmNIvnTH97PSvFfj74om+IOpQ6noVrIdG06IRfaM4IZiCQR65PSvEdK+2XRuC06RIBy79z6CtOC6vrXTpY4bgJCxDFd2N7duKfI0VSo0ovmj+JNLp+lfZ3d2kM5HUvzmr/AIc13TNG1fT7xIN72cqvgP8AewelYCyTCImSHcxHPzVSikhjXeqgvngVdtDdzitLH1b8XPihFefCsf8ACP3hFzdtGs/kSfvIoyMkHHI9Kx/2TtX1yXXrp5Zp00loirRysSryZ4Iz0P0r51tLu+a4Kxowc8hQMcV0tj4h1xdMSzXU5baONiwSMlWyfUipdjBYZOnyxe59+3qiS2ZWHBGR7Vj6ZH/pGOQK8g/Zo8V+KNe0y707Up5723g2i3uJASeeq7u9d/428c6Z4StWsraSO81qQHZApyIv9p/T6d6pRPGrR9nJxbuZPxa12J9ZtdEhYlrZTJNz0Zug/IfrXVfDTWI9a8Pi3E3+kWf7uRM87ex+leK6fDdXlxLqN3IZbiZy8jnkkmpLfU9U8M6suoabMY5R1HVXXP3SK1ujnPVviJ4RsdetPIvIs4OQ2OlefQeALXw2l5dWy2Yt3tmR/wB1+8AKkEqR9a7jwz8UPDuvItrq7jSrw8YkP7tz7N/Q1t6roC6kLeS0uy8UUolUwSD5iARg+o5qX5Aj4T1jwTrUF00dvay3EbMfKkRc5GeD7Vr3GiyeBNJ0m6u7UyXFzJIZAzY3DbjGe2Cc/hX13c+E7bcJJbZvNB+9s5rh/il4Gsdf0mGzuIZSYnLI6Kdy01N7A0fJ2p3FvqhMkcbR3DXDHzGcZAPUMfQdqk0xbPTYdRE7W816bfbBuO5MMQCfc4Ndp40+FeoaaIG0PStR1DLHzQsJJHpxUvgv4KeNtav2kv8Aw3e2VpsIBnAiG48Dr6VrdC5mcDpl2I760MtrAzIV2lVxnB4Jr7e8Nw+bo9rHMu9GiU7SM54rxTSPgPpuhXdve+MvFdpa29ud/lI4y3OQCa7rWPixoekwfZfC9pPqM6DatxN8sY9/U1nPUVz0gW+keH7ObVL429lAi5ZmwP8AJrw74j+M7nxxqUdpZxvDpMD5iQ9Zm/vt/QVhavqviLxZerNrF7JcKWykKjEafQV0nh3Q/s8aySqMseBUtpIEizounLFZiFowQRzVfVfDcb5a3wrehrp4YQqDIAq1ZafJfzMq4WJeXY9B/wDXrFy1KseVT6HfG5FtHaSSSk4VVXOTXUaH4D1zYrXer3GnR/8APOCdi35ZwK9CItbGMrCoDd2PU1RmvGY/e49qrnDlK9h4es7NF8zVdWumHUyXHB/DFXlsbbG3dMwx3lP+fSoFk3HueauWys3Y/jU3HYhfRdImfdNp8E/IP74b/wCdD+HtBZdraRY46f6hR/KtBEanBGzSbHYxJvAvhyfJjsVhPrE2Ky7rwB5QLWNxv/2ZOP1rtVLLjANTpJnrR7Rhyo8uutPuNPbyrmB4mHQkcH6Go8/Lj05r1C/ggu4DDPGsiHsa4HxPo8+mqJbfdJbO4BPePJxz7VcZ3JsaXhbT41Qahc4JP+qUjgD1rXubxVJ9u9Nu0WG0WOPhVUKPoBWBM8ksghUkjvUyuCMLx7rFtNMllMiSx/e2N0Y9PxxmqvhPWrjT40tZEcwRtt2Y6IehX6Uz4habIlrFfxqB5T4Jx1B615vq2sajaTmaCRonVgrqefoPpXm1o1PbaM7KXK6ep9Naf9nuIUljkDo4yCD1q0Y1X7r4rw7wJ4n1Cw8tbhneKYbjCxJH1Rux9q9W0bWtP1FAbe6+YdULfMPqK6adSMtL6nNODibRU59QKkAz16VAJNv8WckflQb6OPIcZ963sSZHi7QtM1i2MV9YwXCdgyA47cV4d4y+D+mmV5NLaa2Y9Ix8y/hXv886yD5DnNZepQ71wR+VbQk0JxPjrXPCOq6bK6+WJ0U8lOo+orn3Vkcq4KkdQa+rPGHhWXULZ7uyjxcxjJVR/rB6fWvLbnQbG/Ym6tEZscnGDW6qozcTyT6c1fXRdYe2FxHp1w8ZGQVQnivVtH8FaXHKHjsxkcgvzXe6XoscKrxjjr61LrpbDUGz5ZngmicrNFJG2ejKRUe33r69m0GxvE23mn29ypGPniBrE1L4T+D9QB/4lr2rn+KByv6GksQn0G6bPl05rX8JTLDrEQf7smUP1PSvY9V+AcMhLaTrrR+iXEecfiKwoPgj4ysdRSZba3voY8tmCTLE9uDzWkasWS4tHNaj8102fQAVBgcdq1tY8P6/p9w/27SL2Dn+OIgCsno5ByGA5zxXTFqyMHuEgx8o5OeaWNjvJI+UcU0q+emffNAOAvTAPSmIlAXDctu7c0za396nZ7N68Y9KaVUHGW/OgDrPGmnW+m6+8HkbShKgD2NcmLaM6iZpJWk3MeDxj619efFb4JL4muvtel3K2sm4swx1J615D42+EGseGNBM1pY3WoTmQeftj3fL2Kge9eZyu59NRxNNxUXujyxrexkcou9GwejYUe9ZuqxTWqLILhJgGHbBFbMHhvxE1wz2+gaiBj5g0LD8sir+leBfE178sfhnU7hmPANu3WnZnRKpCS0ZykUlxcNt3YXu1LZ2aR3rOrExqOc+te8+DfgDfT2MV3rudMD4Zo5JAu0H1rvrb4d/DXT7eK3ntG1WWJt3l24IBbHIZu9N7HI8RTi7yVz5o07RtW1XVorbQ9Nur+SQAbYkLYP1Fe1eEfgeLaC31Dx9qkenxqwcWMJ3TP8A7Jx0/CvU7FryGD7Hoem2fh+zx0t4x5jD1LetXbDS4YJPOkLTznkyStuY/nUuyM6uPnK8Y6IlsLdpdMXStAgbQNLA2+ZGoEzjHb+7n86k0vwD4KsCztp73U7HMk08zOzn1Jq2shCgLkClDSMeAxqXJnnvXcvW+meHYECx6bbhB2xTbrQ/Ct6AtxpUB+hIqhi45zGevB9qYzTL1jf8KXMFijq3wq8G6luNv9qsnbvFJuH5GuT1P4Y+MtBR7nwl4gmuVTkQpKY5MewPyn8K76C7cMAJCD6GtO2v3+6WIJ71UZCseAP8SPiHpVw9jeanNFcRna0dzANw/MVKvxX8dkfLfWgH/XsK9s8a+EdH8ZaWbe9iWO7UHyLxR+8jb3Pcexrw+58Balpd89ldMpdDjI6EdiPY0+YQTfFP4hSKQmrQw5/uW65rG1HxT4z1T/j88RXzKeoRtgP5V0UXg+Tb+8YVdt/CMaEZyfoKXtUDR5x/Z73M3mXDTTyf3pGLH9a2NM8PzTHiHavckdq9AtfD1vCQViGfetCO0QJjb+nSk53Faxz+k6JDbKAigt61spDsGD24q6IQgAA560yROMCpAqKjyyLDGuZGYKo9Sa6aeNdNsxbqOEHzH1buaoeFYlk8RW4YZC5YfUCtjX7VvJY9R2NIqKOPv7ks5b1PFUpZhAgaQbnbOxB3q2tu8l4Rg4BxXK+PZrqw8QhQWQCBfLx6Ec/rXLi67o0nKO56GBw0a9ZRlsSTavq802xS9uuDjy1GB+Jpmm+L9W0y5Meon7Va5GZCoBXPuK5PVfEl5GsS/aUP8L54OPWsy51SWFmWVzIrkFRn7w78e1eHDE4lSUmz354PDyXKonu0WrJPGHjY7WGQR6VZivCOfMDDvnqK840XVZrfS7eLyGZ9ozuOAPQVqWfiACUJcwGMH+JTkD617EMwoNqLlqeNPJ8Wk5cuh30F6Cm5hU32iGQcNhq5y3uA6qyOGUjgg1a+bO4DJrtseWbSs3eiSGORWjZQyMOQagtGZrfDDkVpWcJkXpVRE0YV7BI8bwn7ydD6jtWLp8TC/ZXHJ6Vva7qdlpnjLStHu5EifUrdzEzHAZlb7v1OasXulGKdZ1GecniqkyEjL17S0vNPNvImUdcGvBvFvh2TTrqaG8jZkbiOU+meM19QQWq3Ft1HtXOeKvDEeoWrRzQh1x1xnFc84qRrCTifP9pbapp1vF511LJCcBgE6J3rrfBkkEd1N5EHl267SC3LsccnPWrN9pWoaPmFovtVoOFGPmUf1rGguI1vxLBIbdidrRPxx614WKpVle6+aPQpzhKJ6PBqMqptjm3gDgOecVI2oZ/1gK9sg5FeQeKdQ1WxuPOtXmCMcMQeg9Qa6fw9eQT6fCssjCbIZyr5yfWphiMXh6ak5XRMqNOb0O4tbtWl/cyq3PQHpV3VL+0s7MXGoXENvGg+Z3YCuWubu3itCZJQhA+VwADn1rJs/A8OtWRl1q9mv137lUsQAD0BPr7CvXwGPlitJRsclakoGtpHxH0m/wDE9louh2NxqZmZhNPGuEgA7n1qXW/As914vnXTbfbDMBMWbhEJ6j888V2fgHwxp+j2iw2FlFboO6ryfqa7eGBVPQcdRXa5NbGajc4XQ/hzp9rte9me4YD7q/Kua6200HR7VAIrGEH1IzV52C5x0qB2kx+7Uk+tS3ctRsWoYLOMYFvD/wB8Cplisjw9tAf+ACslkvGPHH0rlp/Fcn9rNp1pJuKHa8mOAfQVlVrRpR5pG1KhOq+WKO7m0zR5x89jDn1AxVZNA09XL27SRH65Arkdb1waJpb6hdTyuwBIUScE+lXfB/itdcsFuYvlO0bkznB7jNcNLN6Un1SHVocrte50VxpsioVkjjuo/RlDfoa5rWPAngzWQV1Dw9ZlyPvxp5bfpXU2uoCTkNxV8/Z7kDzFBP8AeHWvap4jRHJOieKa3+z34PvgZNOvr7TmP8ORIv681wut/s4+JLcltK1Swv1HRXzG5/Pj9a+m7m2mgXzIz5sY5zjkfWoEuOfmOa7I1brQ5nTsz4e8Y+C/EfhG5ij17TZbRZM7HPKt9CODXPtLHuOc5r6t/akiF18PlkxuaGYMPbkV8pBFxzjNaxlchxPp3TPih4usEEZu47oD/nvHk/mK0x8Z/Em3B07T3xxkhhWdq/w/1a1dvI2Txg8FetYU3hzUYWw0Dg+4rzlUVjvcGb938YPFzg+TZ6VFnOD5JbH60/w/rHxQ8cag1vBrbWdon+vmhiCIg/mT7VmeG/Bl9rOrQ2S5RGOXcjhVHU173pGmWOhaTFpunRCOGMde7t3Y+pq73RFjBtPCWl2dvtubi81GfHzzXcxdmP06CpPsFrEMQxKgHTArTncsxb+L2qCcJb2kt7dMFihRpHJ6AAZrKTsrlLU5rxHrul6JGGvLgI5GVQcsfwrjrz4pWqkra6fk54aV8D9K8t8Wa5daprd3eySljLIWXngLngD8KxZLl2Xa/wCdcbrts7I0IpanvPh74pWUl4kGqWIiidgDNGchfcj0r2CzW0kiWSPa6sAykdCDXxNDfbfl8wgD9a938C+PLXRPANiJp3u7xiwjjZvurnjJ9K0jV0vIznRu/dPaFWD+KJlH04p5tbeTgbeeRxXg198SvEs1yWt7xIE7KiDAH41teG/izNbTxW2urHIjtt8+Phh7kUliISdiXh5pXPT77R43yQgDetYU8U1rLskJK9jXU2OoQ3UKSRurxyAFWB4IPequswLJbseNwPWtjnK2kzM/yt1rJ+INqrPZ3igbjmNj69xWlpcT+b8rbR3rN8fyc6fYRgvLIzPgctgcVXQTMGGLI96f5QU8jn1rb0vQblo1e7ZYF7qeWrVjtNNtTkRiRx/E/P6VFhnJRW00hHlwyP8ARc1Mmi6lJki1YAnuQK6iXUEQHaQPYcVUfUMLjIpgzCbQtRz81vk+gYVTvNL1COMsbOUY/urmun/tHrzUsWpLn79AkjhNFvF03XrWe5zGnmbHLjGA3GfwzXf6pah4Tgbh2xTbqPT9URobu2hmQjkOv9etWrMQwqmnbjhV/cljnKjtn1FDRSOJnsxBeMQvU8Vz/wAS9KjvbKCYJ++RThgOo9K9J1PTgzbivGecdqozaD9uszbs6EdUb09qwqQU1ys6qNSVKSlHc+ZdXs/3botqwck5bbn2NVdJ0qV7iGeaMmOH7gYdTXuOueB5LffKwyPYVw+pafJCzKqEbfauCpgkqbUdz2qGY3qqUkUZdSMqr/osYVQF4PJqIalCltNDJCfMbhWB6Cq8sYXKnKE1DbWLT3KxxtuLHp1rw1Qala2p9NLFQ5Oa+h3fw6jkuNJZWyRG+FJ9K7e0sDkcZql4N0htN02K3HzH7zEjqTXXQxIqdRkV9Vh0404pnwONlGdaUo7MzUtdq1pWEQWInuelIsLzybUXj1qLxNqlv4e0d7ubb5n3YIieZH7fh610HGfPv7SF8dR8ewW1uzg6ZAqKynBEhO4kH1HFdR8L/iwj20Oj+L22yABIr7Hyt6B/Q+9Y+s6QNYkkubgn7Q7F2kPcnnmuUv8ARZrSTZKnB6MBwRVqzVmZtM+nYVXCz2rrJC4yrI2VI9QasoVfr19DXzV4Z8TeIvC0qnTLxjBn5reXLRn8O34V6XoXxg0u4VU13S5rRz1ltzvX6461Dh2KTO51TRbO8U7k2k9xXFa78PluNzRJHJn867DSvFHhXVMfYfEFoSf4JW2N+RrXSPzBmG4t5B6q4NRZoo+ftZ+HcwDRvHdRpnopO38ulZcXgW+tv+PK6a3P94x5P86+lTBebceWuPrxVO60wNl52tIvdmAqXCL3Q02jxDQvBbS3kEutXtzfxwtuVX+Vc/Qda9V0nSzcLGiQmG3XkLjrSajrfgnQyX1LXrMyrzsjbe35CuG8VfG8QxPb+FNKy+CBdXY4HuEH9aunC2kUJu+57NBEtqFjwGc/dTHP/wCqpdnloASSe5PrXjH7MnirUtX1vxDZ69fSXeo3BS6jeQ9VHysqjoAPl4HrXttwvz805Jp6lR2I4YQ53N0qYxrt+UAYqWNRsGKcQFXnpUlHOeJr77Dod9cR7i8cLFSBwDjArwfQ9TxqDyyybMnnHevc/HNxbtoF9abhmWFlXHr2r5luGZbhlGRg15+MpuorHt5Vblke3wy6XrGjPY6lCsttKu18dfqD61N4WtfD3hqyaz0/z5IuT+8bJJ9zXk+i6tdRIIQx9DzXRy30q22/JzjtXzVTCyg7X0CthrSuzvNL1JpNW+zo2BJnaPcV01pcyo4VwRXmfw6kuNU8U2J2MqxuWY+2K9ju9PU8ha+jyvmVHll0PMxMVGVh9pcE4zUWoWSyKZrdcOBllHf3FRRxvEcH8Ku20nA5NerGTRzNJnkvx2jNx8Or5R95ecntgV8kHOeev0r7X+N2nCTwTqUsa4R4zvx/Ccda+LSs+eI0kHZs9a7qNRO9zkqRP0Emtd3y7eKy721UAkqDj1FdTPGqqTisK+2nOT+FeSj0WT+F7GK0snuFVFeY4yOoUVaum5xnPvS2cEQs4cKVOwHhqgu1eNiVYuOwau6C9052yKNdz/jTdchhutHu9Pm/1VxC0TfiMVLbhmXdtIqrqySfZiVBPWpmugR3PlHxXoF1oOovZzL93hWHRh2IrnbjO3nivf8Axdo76jlZLfzMHjI6Vyx8BWsh3SwhR9a41S1Or210eSWkM19crBbozdyR0A7mugt70RxLEgIVRgE16bp3huz09DHb2yjcMM2OSK818W6HeadqghjbZCGJVh0ZT0qa0LJF0Z3bQ59VcLjvjg1nvdNJLu+Zm7VHPE2Bk10vgDw1NqeoR3EkTfZ42B5H3j6VlShd6FVKnLufR/wwt5bfwdpUNyS0q26liexPOK6S9/1JzWV4diay09BNwxAwvoK0QftD56IPWvSUUee9WFjEI0aR8KuMknoBVC3mt5rmXUvLUO3yRsRyEHT8D1qlq+pi8lOnWL5t1P76UfxEfwg+lQzThIxGOAB0FTJgXbzUGz8uax77VVhVnlkwFBZvYdzXD/FH4h2fg1beO7haae4BZIlbGFHcmvnnxV458UeIdXuLy2a6isLhz5MaSEKsY7Z71VOm5EuVj6S8NfETQfEuqTadpNyZLiMbsMMbhnGRXWLFcyqWIOfYV8ufADxFpmkfENbrUY7e0tfIeKWWQEBTxj9RX2bbtBNZJNb7HhdNwdMEEHpiipDkYRdz5o+L3xT1nw34rm0LT1jjW2RDLK65LFhngfiK7jwH4oub/wAI2uuay0NskyBtznYD+dbHxB+Emi+LNah1O/YeZGACQMb1HQE9683/AGiPCutG30W20OCc21kjxtBESAc4wcew4p3TSQmmevaTrFtdKr28yurchlYEH8RW0GS6jEcjMrg5Rx1U9iK8x+APhDVNP8Ls2rb1uJpTJ5ZP3BjgV6K0UltIFfO2oe40aVvqUsS+TqkRI6C4QZVv970NXEhIIkhZdh5GOhqrp024bTg/yqr40/ta18KX934bMcWp20ZnhRkykm3koR7jNS1ctOxqXJ8yMpIMcd65PWNFSVmzbhlbuBXnnhX9oe3uVWLxF4feJ8YaS0bIz/umu60v4peAdSOP7TNmx7XEZT9elJ02OM7HL6h4TUzYWJ8Z7rWl4d8N2dnIJpIwWHTiusPjDwIQN3iXTMdcmcVb0XWfDGrysujXEV+V+80CllH1bpUezNvbu25Wt0ZgBFEx+grQtdNnkOZm2j0FayCKNflUD2FQXMkMsbRSMQrDBw2Dj6iqSMpSucl43+IHh3wbD9nllW81Ej93aQsC2e27+6K8mk1bVvFOrNqmrP7RRLwkS+gH9a9mj8J+C4pTL/wj9i8jHLO6lmJ9SSeatpovhr+HSbRf91SKroQeU28IwBwKe9jFMuyaEOvfivT5/DOgzf6uEw5/uPVOXwfFsc2d1nk4WQf1FKzA8k1HwqrktaED/Yb+hrl9R0G9tX+e3cDPXHFe1X+kX1mpNxblVH8S8qfxqkbdWG0KHFCm1uDieGy23PKAc80sbTQ/6ieaI/8ATOQr/KvZLvRNOuM+bZxEk8kLg/pWfP4P0lgNkLJ6ndVKog5DzMahrDJtGsajs9PtT9PzqtOlxcf666uZ/Z5Wb+Zr1D/hDNPUghWx71ND4ZsI+FhTg9SKftELkPLbPRJbhgEgP1K1uW/hP/Ry0y4OK9Gh0mGIAKAAD2FTiziUBRk565pe07FKB49oz33g/wAWW2vWSsHtpPnT++h4ZfxFfUmj6pZ65o1tq2nSCW2nQMpHb1B9xXh/ivS9u6RlG08EAdKw/AvjDUfAWruFV7rSJ3/0i2zyP9tfQ/zp/EJaH09Cx2CoNQdliJHpVLw7rWma/pceqaPdJc20g5wfmQ+jDsauXOJEKmoasaHB+I2M7mN+hrxjxXp8thqckvlkxMSVIr3fXbFt24Ka4/W9MW4Qkx7vbFRKKkjrw1d0pXR5LZXgRxxznrW0l3PdhbSDJZuDWlP4ZtDIf3JQ5/h4rb8KeH4Yb6N0VmIbqa4pYS7uenPH0+XbU9D+Feh/2VZC6uEHnyIAvsO9eiJtdOTXPaONtsq+grZtXP4V2UqShGyPEqScpNsZeQdTjNVIlOfm49hWpKd0ZPWs8HEh+tbJEDdW0yLWNFvNKmHyXULRZx0JHB/Ovzq1yG60jWb3S7hnSa1neF19CrEV+k0A4Br4Y/aA021X4zeKNrBQ16WxjoSoJ/nXRRfLcxqan3Mt1pt/bCbT7yG5RhkGJwawNWURFtxwa+Q9H8Q6pp0iz6bqEsR7GNyK7bSvi54ghATUvLv0HGXGG/MVxum10N4zR9LaHP8AaNOjIPK/KRn0qa7jLYrxjwb8WtHjvlS7WW2jlYb93KqfXPpXtdpcQXlsk9vIssTgMrKcgiuqm9LGcvILGPEZ+tNmwrlSAQfapSPLOVPFNcqww1OcRRdjNudOtZyd0Yye4rNudBj2nyVB9M1uOhU/I2fY0DzO6g/jXNaxocXd6NMisRHg+wrjdb8PyXLMrwl+e4r2dlbHKrVS6tIZeWRc+wpvUDxjTPAdrJIsk1uuM9D0rv8ARdNtNNjRIolyPugDitz+yWc4jzjPpWJ4n8XeE/BkROpXomvAMrbQ/PIx9MdvqacI2JlK50ltbyyJ507bI1GTk44rL1HUJtTjax0tWjtPuy3GMFx6L7e9YPw98Qan8QIrzVL63Njo0UvlWtqhyXYclnPftx0rsJ0jhi2xqFUDAAGKuRBiLDHZwCOIDao/hrxH49+LvEmm6ha2+lNcQ2xU+Y8Q5Lg9M/SvV/HHiOz8L6Hc6xeKZEgwFjB5dz0FeD+KfjJBq2nO1poS2t2Jtpuid8arjPQ/xU4RbdxOSQ34k21xqHwo0LxF4rSSfUXlMMZHysFOT834CvL7q4utWmtNP09lijtYyijGFRc5yT3Oa9Sl+I1h4i+G9xpvipoRcAk26mLCuAPlJx9054rx5ry4a0kSxhKJgA+Wvb3rppxaMZMs/Z7W3nkhmu3mhKghlOCW712958U/Ft14PXwzY3zm3g2MHQ7HWJRgIGHXPB/CvP8A+z4bqeIRNJDCCBNzkkHqRnvRqNlb6feSLZ3TC2JXh+Gz3FW43BSsfV37OPj/AEv/AIQ+PS/EviCMajG0koFy33Y+uNx645NdT47+L3gzR/DQ1Oyu7XWZnlMMMEbDO4DJLegr4nvJreYqkDCE4/hbIr0DwN8NNQ8T6GL24WYvMVMU6g4VemPesJ0ktS1Nn1L8IPHun+OPD8upQ2P2E28pjmQHK5xnIPpXk2uftAXE/i5rODTLf+yxcGABgfMIDbd2fXvirfgXxZ4L8CWx8EPdTqUl23F0I/kWUnB3H2/SvHfHU+l6J8Xb5rWyjm8i9DRg52y5wc4981EacbspyZ9g6JcNNGrL6/pXTW8YIXOSPeuM8GyPcWkUrx+WzorbfTI6V28QIQVk9Cz448W+E77S/F2q262UvkR3kgjYLwV3HFV4dMuWZY/s8rOTgKFOSa9511lm8R6g2VI+0Mv5Gur8LaJa28aalPbxGcjMOV+6P731o9qybHnXw6+Ddr5UeqeLItznDR2OcYH+2f6V63B9k061W1sYIraGP7sUahVH4Cm3t6EUjPNY885duST/AFqHJsov3GoMx+UkVSkuWJ+9Sw2s1wRgECtG20fI+YUIDK89j/ETSi4Ze5roE0eMdqVtJToMU7gYKXjgDD1ctr5owA2feprrQy2dpB9qzrixuIT0NFyuU3Le9WRSr4IPXPOfWs/VNBtLz97Zt9mm6kD7pPv6GstJXjfB+U/pWrY3m3Ckn+v+TUhZnMXVvLaXBt7qMo/Pbr71EqYXHJ967m8tbbU7XypsZA+RwOUPt6iuK1G3msLz7POMOM7SOje9TYaZAF2n72cmkk253Mdp9xTnmAfPfFbGgaKt0FvLxWEOconTf9fakMy7Cxvb99trbs6jjeeFHvmtqz8KhR/pd4Qe6xD+preluI7eIRx7UVeiqMAVmXOonJwapICK48KaHOhjmWaQEYOZMVjah8LfCN3jclynrsm/+tWk18wH+NKuoHI+cfnWi0JaMLSPhlB4du31Hwl4gv7K4Iy8EpEkMv8Assv9a6iy1yGSYWWqRixvgdpBP7tz/smq8V829vm6+lR6pDDqMBWVAW6g++KBbG/JAkibZlGD36g1nXXhyKXLQyAexFc3aXmraK5SCUywA48qX5lx/St/TPFmmz4S6V7GXuW5T8+1DiylIo3Hg0s27Ayasad4ca1cZTpXV2k8dwge3nimX1Rgasrzw6kUuUq5m28PloFVTVmMEVcMUfYmmNEB93rVqJLZFJJtT3qCKPe+ati33n5qdKbSzgaa5kihjQZZ3bAAqrC5hVMdvE0sp2RxqWdvQCvz3+MGpXOp/E/xFfs/+vvnYfTt+mK+u/F3jmHWZm0nQ5Gaz5E046Sey+1fJnxB0tz4y1NlQkGUHP1UVpTepnPYxtKju7m7itrLeZ5XCoq9zXtEXgXTYtJgguNSuF1N0BJ2AoT3GK5b4F6A9xqza1cLiC3ysRI+83fH0r1YOLjVpJWHEY+UeldLinuYJ2POb7wVr9rueG1+1IgyWhOePp1rT8DfETxF4Mn+ynfPaZ+a1nyMf7p7V6JZ3yrK8cbsCANxFUfEiWd+EtLy3gm38hyg3DjjnrWTpa6GiqHaeFfjF4S1bC31w+mXB42Tj5c/XpXdWesaPfLutNUs5wf7koNfIWtaFDBcyRxMyEHhTyKyWs7y1y8e7A7xsf6UpUpxV7DVWL6n25+4bpNH/wB9io5rizt13zXkEa+rSAV8TLqeoL8v227Ht5zD+tKmoTO2ZbiSYYxiVyf1rDmXVFn15q3jXwjpik3eu2meyo+4n8BXG678adBtlK6Pp11qD8gMw8tPzPNeDWc1qzjfEEJxz1FdHp+kx3HzpIjDvt5ppxA1PEXxH8Z+IA0MNz/Ztu3Hl2owce7da5H+x5iTNcMzyMfmZ+WP4mu60zQ1wAkW9h6A1py+F7iYKzoEU+tT7RJD5bnoPwUtkt/hvYqqAFpJWbHrvNb+pr7VmfDZUs9BfTSwDQSFgPUNz/PNa+pLlcgGpvcDzf4n6LY6p4XvH1W4jhsYxulLnGOeCPevGNEi8AR6PfaZBeKgA80i4TIl7ZHvzXqvx1sNQ1PwZcadafKpkWUseh284PtXyxb2NrHLdf2jcjc4CQtHyI3zwT7HpXRSiZTZT1Bf7PvY3aVHQk7cLz144qlqF/J9oEhV42+83y4DY6cVdu0htbjNxMZbqCTAYfdH4VX1zUpLoqjYlYEHOOeK6TIr3erSXgTamHTJzjqKfbLc3SpcTRpJBGGwhOasTamlyscccCSnpt8scflUNhDC3yzXM1ujMw8oDoB70AQR28MxWXynSNziPac5PpXtWvfE7xF4X0vTPDWlSrYLaWEJlZVG5mKg9/QV5boEttp+pi+RhcRQPmKJ1yAe5q/4x8VRa9fC6n01EKxLErKud+OvP41Eo3eo07D9NNrqnia21bXNQZba9ujPcqBgklsk+wJrb8YX66v8QzcaKsU0Es0awNsBYYxya4KHYx3XquBKu5I1O3YK9c+AHgW81TxFFqMil7VF+RiOx7mlNJIcbtn078PreT+zYpJDuLAfN7AV1Op3cen6dcXsx/dwRlzz6CotMsfsdqkUbBQqgABeAK83+MnikFD4cs3BO4NdMvYdl+tcUtToKfgeNtZ1dPMUkSO00x9BnNel3rGGL5DwOg9B7VxPwdg2W19cEEttSMcZ4PJ/lXU6nKy4VsgZ7VmUkUJ5TIxJByelaGlaeWAmlGfQVUsYvNnHoDXVWSKqA9gOKCghgSNfmAGKlL+nArz34rfEKx8PpJo8IE+oSRnzAGwIQehJ9fauH8PfGSa6ktLW+hjRYJgHuS2AU5BJX6VnKrGLsbPDVeRT5dD3S5c+SxDhP9pjgCsg+LPDkdyLSbX9OWf+556180ftB+PtRvPFEmn2upSjTFjRoI4mKq4KgknHU5zXlkd+W3F4lYAde5rR7XNqOFUo3bP0EimjkQSRyLIjDIZTkEexpXRJBytfGngz4o614esG0eDUntbWQ7kLjzGjA6qmehPvxXoFj+0NfR7U/sOK4iUAB2nO9vc8YzSTMVQlKTUNT3jUdLjZSUX3xisJopIJCrZ254NZfgP4uaH4nnSyuoJNLvJOI1mIKOfQNXZ6hbxzISDzihNPYipTlTdpKxU06bjDH8PWm+IbEapYFUKrcRZaPPU+x9KqQrIJNmSqqeT3NbVqsewIqgAc/wCf/r1djO2pw/hKxOoakwuF3QW/zSD1PpXaajOEjwPl9AOwp9tYW1h9pa3Xb9olMrdsHHT/AD61jatI3mEBjg1NhlCe4YyFS3HY5quvmzN+7zj1NS29s13OFGSoPHua6bT9LhhQNJhjjoKAOWutOkFs8kjNwuc5r5s8TeKNat/EE3/Ewmi2uRtVyu3mvY/2k/FN9o1pp2l6bK1vHcs7XEkR+fC4woPbqa8P0i3OvXv2e8KTyujOJZDhvl5OT345ptNnbhkormkj0X4NeONZ1/xQug3am6WSJmSUD5lK+p9K9v8A7Nu40ztavmr4b+NbbwTqstxZaPFPbtxLOX/eFM/w19YaBqtvqumW1/bNuhuYlljPqCM09UY10ubmS0OentWYYljxVKbRopuh2k967yS3hmHzIPqKzrzSduWh5qkzm5UcjF4VmDeZZ6k0DjnIJX88Ut7pHxDt0e40PxNHJIoyLe5QMr+2TyK6CMtGxVgVI6E9M1o284xyRx6/zNPmHY8ak+MfjbSL57DW9FsRcxHDoyNGf61aX456s33fD9pk/wDTdv8ACvQvHvg3TPGWn+XcIIb+Nf8AR7oD5lPofVa8KuPB2raffyWN7EI5ojg+jDsRT5kRY6e9+Mniu5Vltbawtc8AhC5H51zV3qPiLxNOv9qahc3Sk/cLYT8hxWlp/hcDaZGz6gCuo03SY4QBHGBjvU840ip4c0pbaNQVIJ4rzPxfpYbxJeEqxO8f+givdLS1WMAkDGK4DxJp4Ou3ZwD+8/pQp2K5USeBm0258F6Xc2EaQ27WqlQvRTj5vxzmsnUNRFrLLtbJc9B6V5t8JPF06eD7jRC3NtKXQk87G7fnn861ft5ZWdmDMec5r3MPhnU957HlVq6hp1O78OXbTiZ3x8pHTvTtTmd77zguAMADPSs/4f7ptKvLhmzmUKPwFWrz75GSTmoqU0ptIqM24plXV7BNQYTRyBGwOT2PvTbDRFsYjK00M8jdT6D2qWST5fl4Pes+eNg2+NiB3GaJSfLy9BRir3E1SzsZgWlt0c+uMH865y80OLaDBKUPo3TNdEZGKAGqWpNwGXoa5ZU4vdG6kzhru9g0/UDZXFwsM2ARk4DA+hrU0/Vbi3cSwzH2KtXI/FqEZtr1fvKxjPuDyK4yy1a/szut7p4x/dzkflXNLD9jRVH1Ppnw38Sr7TgEmiinTjO9cNj6ivQNI+JHh/UCq3ivaPgfMfmX9OlfI1j41mTC3lsso/vIcH8q6TTvEWnXWPJufKc/wv8AKaxlQkaqqj6q/wCEn07TdRtNQs7mKe3Z/LnCNn5D3/A816QTDdW0csLrLFIoZHXowNfFMOoTKAwk3DsVNekfC74qXXh6VbHU3ku9MY9Dy8PuvqPalF20Y20z2TxfpM1/pF3aREoZ4mjyfcEV8d+Mvh/q3hy4efUcmKJvlUDqOxr7j0fVtH8Raet5pV5DdQsP4T8y+xHUGszxN4S0/WrVre7t0kRv7wreEmiJK58Bzxw3161xc/Ls5U7OHb39qQ3b6hfytHbwQ7FVRsAVRjv+NfSXj34GTXaqNNkUKpO0Y2kD0968p8U/CjXtFWKOwsLm4ds+b8vf1rdVEZuDPOtNt7oX0zx2wYlsEhuAfrVgG686e3msFlmxubjOBjrntXTS+D9f0+CMQWk7uwzIuCNrf4Up8FeJntvtCWdzPO55iRTkf41XOibMw5NLhsdP0+44JnDFlDZHXoT680211GS2t/s8cOLeNmIJXOGPvXsXgn4K+ItY8Mm31Syezlkm8xDLw0Yx/WvVfAvwD0DSIEGrSPfHduKH7pPv61DqpFKDPn34XeBdS+IurBFtHSxhIZ7gqQo9ge9fZXgvwvYeGtIhsbWMDy1A3Y68Vdt7fR/D+nCKCO2sbWIdFARVFeXePPi3zJpvhZfPmOVN0R8if7vqa5pzcjSMbHT/ABO8dW/h22NjYMs+qzL8iDkRA/xN/hXjen2s95d+Zcu800hMkzt3OetGk6fcXFw11eSSXN1M2WeQ5LH3rs7bTVtLPdtAfv8A4Vk2XZnX/CtQmmX8YwMSoT+IP+FbGqKQ+feuc+Hd8lvq8li+F+1RHb7spz/LNdVq0e4bsduuakqNyHRlw5Nbk0621srOQOKwtJcLJiqPirXtOcS2FvqFu95b/wCugEg3oMdxSZR8tfE3X2v/AB3rM7yHD3TjJPYHH9K5KXVjFuIuIwF4x3NTeP7W8k1/UHs4xPG07sHRs8E5rn9D0mS5uDcXm5I4jnaRyTUQpRep9DVxTUIxSub/AI3tbmXw7pmqN5hl8seZu5IBrkILyYsBkgdDjrXoM9w13AqzTCSMLgIfugVyD6bb3F7I1qWiA5wvOPpWynG1jgxOFqUqTk2QyrdX1lK0cpDWqA428uCcYH061o+GsiD97J5bZxh+M10PhpLez/0m4VbglQASMbSDzmretXWm3SMzInmDIBA5Fcc8Rd8iReW0L0pSjJc3Yrw6rdNIsErhnQgRt3GDxX2noTNPodg8rEyNbR7j6naK+KvA+lxX3iW2t7i4CQg7hITjvwMV9k+FLh/7FgWSRXdVCkgYB+gramrI86r7VStULF3D5c6kZweKt2RyuO30pl4wdlGe9T2i/JWyMx1422JCRxkgn/8AVXN6gdzsV6fzrpbzBWNSCcsf5VgahDtlYqOKLAXdBtdkSseTitlhgYqnpJ/0ZD04q69KwHjHxv8AC8urWkrbT5i/PG3vXzZq8dxZs0PmG3mUFSc4PIx/KvurVLZLi1dZI1k46MK+Wvjf4TnivpNSs7YlCMTRqOnuKqL1OmlVsuVnl2k2WqapqdtpMcZYyMAGU8Aepr7k8BRRWPhyx06PhbWFYgfXAxXyF8D4NQvviPZW9vA7W8Ybzyw+VVx3/GvsPRLaSBArZzVVDGcmzoU6VIKpmQonWvK9Z+PGhaXrEunppd3dJFIY2lDhckdcA9qhCjCUvhR6te2izIcAZ/nWSqvDKEcHbng+hqDwN468P+MLd30m5ImjAMtvJxIme+O49637qFZR2zTE007Fa1m42t+hqHX9Ih1W1zsUXCDMbEcn2pMGN9vORV6BuBV20EefJaeWSpQb1OGBHQ1YiiwowcVteLLPy5lvo1wJPlfHTd61kx/Mp9R14rNrUB6j5sY4PrXH67CratcNjq2f0Fdhn24rE1WEPfyMMYOO3sKdgPjPw5FNpN8bjzA6shR1HcVvNq4b/lmw+hoor3qFecFaLPIqUoSd2jrvCnxBs9E0Y2LafPNIzl2cMAOae3xGtGJJ02bn/bFFFYSnJybZqopRSGN8QrQ/8w6b/vsU3/hYNp/0Dpv++hRRUuTGoohfx3aMSRp8o/4EKqXPjGCVNos5R/wIUUVLLOW8X3A1y1WGNTEQ+7Lc1zH9gS/8/CflRRSAQaBNnJuE49qkOiS/89k/I0UUAW7G21SzP+j6kyD+7yR+RrfsdWuo8C6WOT3Tg0UVlKnF6tFRbNnR/GF/o92t1pdxc2kw/ijkxn6jvXqHh39pDWLONYdb0mPUEHHmRt5b/wCFFFJU49huTOhP7S2ink+F73PX/XLUf/DR2g7ix8K3hJHUypRRRyRHzMRv2i/DjHJ8I3R/7aJTk/aQ8PqML4Tuxx2lSiihwiJSZKP2mNGUfL4Xvh/22WsvWv2lZJIvL0rQGhkIPzTSggfgKKKTpx7D5meceIvibqviGXdq81zKmf8AVI21B+H+NM0vxtpdmQf7LnY/74ooo9nG2wczOp0L4u6Hp43S6DdzSHp+8XAq9efHDSZkKx+H7pM+si0UVDow7Fc8jOPxjtItRtL600m4jkt5A/Mg+b1H5V191+0do0yFf+EZvhn1nWiimqUOwc8ijF+0Fpccm4eH7zGf+eq15V4r8ZNrXiq/1yKB7druQsAG5VcYxn6CiionRg1qhSmzJttYWOZmkhLKw+Zao3l7LIdsB8uIvvZT3NFFTGhTXQ9CGLrKmlf8h0t7vhEezb2Yg9RUcM1vHqK3HlyCNUChUfaSR6miitFRh2MK+Jq1H70h0eoXAWRW2lXOQMk4qqXkJYsw5/SiipVCnfYdDEVIQtFjo5Zo5A6SFSOmK9p8CfHCPQ/Ddrpup6ZdX1xBkGZZANy5460UVXsYdhV8RUmveZuf8NDaX5u8+Hr3Hp5q1aj/AGjtGQDPhvUD/wBt1ooqvZx7HPzyEb9o7SWuFc+HL4oFI2mVTz61Wuv2hNJmbP8Awjt4P+2q0UUezj2DnkVr79okR6c8ek6HJHdHAjeeQFF98DrXP2H7QPjeC58y4NncxZ/1bQ7f1Booo9nHsXGcjs4P2lNNa3T7R4auvN2jdsmXbn2zWJ4j+N3h/V4GVvDV4rnv5q4P1ooo9lHsT7SXcx/DPxU8PaHNJPb+H7rfJ97DqK7O3/aQ0iJQD4bvScf89loop+zj2BzkZvij9otrvT2h0TRZLW5bgyzuGCj2A714hf6k9zcNMQWLks271oopeyj2NqdecVozpPhD40i8EeMDrlzazXMRgaIwxOBnOPX6V7N/w0xo/wD0LN9/3+Wiin7OPYylUk5XbILj9pDR5HDL4avlI6/vlp0X7SWjr/zLV8f+2y0UU1Tj2J55DNQ/aP0a7sZLdvDV8Cw+VvOXg1jR/HjTF66FeH/tqtFFL2cewc8iRfj3pY/5gF5/39WoX+Omks24+H7r/v4tFFHs49g55H//2Q=="/>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p:cNvPicPr>
            <a:picLocks noChangeAspect="1"/>
          </p:cNvPicPr>
          <p:nvPr/>
        </p:nvPicPr>
        <p:blipFill rotWithShape="1">
          <a:blip r:embed="rId5"/>
          <a:srcRect l="12772" t="22958" r="12714" b="8704"/>
          <a:stretch/>
        </p:blipFill>
        <p:spPr>
          <a:xfrm>
            <a:off x="883285" y="2033805"/>
            <a:ext cx="5106943" cy="3746934"/>
          </a:xfrm>
          <a:prstGeom prst="rect">
            <a:avLst/>
          </a:prstGeom>
        </p:spPr>
      </p:pic>
      <p:pic>
        <p:nvPicPr>
          <p:cNvPr id="2" name="Recorded Sound">
            <a:hlinkClick r:id="" action="ppaction://media"/>
            <a:extLst>
              <a:ext uri="{FF2B5EF4-FFF2-40B4-BE49-F238E27FC236}">
                <a16:creationId xmlns:a16="http://schemas.microsoft.com/office/drawing/2014/main" id="{B501F6FC-78A9-807F-0CA0-1B20D510FB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01733" y="5933281"/>
            <a:ext cx="487363" cy="487363"/>
          </a:xfrm>
          <a:prstGeom prst="rect">
            <a:avLst/>
          </a:prstGeom>
          <a:solidFill>
            <a:schemeClr val="accent4">
              <a:lumMod val="20000"/>
              <a:lumOff val="80000"/>
            </a:schemeClr>
          </a:solidFill>
          <a:ln w="28575">
            <a:solidFill>
              <a:srgbClr val="FF66FF"/>
            </a:solidFill>
          </a:ln>
        </p:spPr>
      </p:pic>
    </p:spTree>
    <p:extLst>
      <p:ext uri="{BB962C8B-B14F-4D97-AF65-F5344CB8AC3E}">
        <p14:creationId xmlns:p14="http://schemas.microsoft.com/office/powerpoint/2010/main" val="2354310850"/>
      </p:ext>
    </p:extLst>
  </p:cSld>
  <p:clrMapOvr>
    <a:masterClrMapping/>
  </p:clrMapOvr>
  <mc:AlternateContent xmlns:mc="http://schemas.openxmlformats.org/markup-compatibility/2006">
    <mc:Choice xmlns:p14="http://schemas.microsoft.com/office/powerpoint/2010/main" Requires="p14">
      <p:transition spd="slow" p14:dur="2000" advTm="74350"/>
    </mc:Choice>
    <mc:Fallback>
      <p:transition spd="slow" advTm="74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3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a:ln>
            <a:solidFill>
              <a:srgbClr val="FF66FF"/>
            </a:solidFill>
          </a:ln>
        </p:spPr>
        <p:txBody>
          <a:bodyPr/>
          <a:lstStyle/>
          <a:p>
            <a:r>
              <a:rPr lang="en-GB" b="1" dirty="0">
                <a:latin typeface="+mn-lt"/>
              </a:rPr>
              <a:t>Summary of assessment</a:t>
            </a:r>
          </a:p>
        </p:txBody>
      </p:sp>
      <p:sp>
        <p:nvSpPr>
          <p:cNvPr id="3" name="Content Placeholder 2"/>
          <p:cNvSpPr>
            <a:spLocks noGrp="1"/>
          </p:cNvSpPr>
          <p:nvPr>
            <p:ph sz="half" idx="1"/>
          </p:nvPr>
        </p:nvSpPr>
        <p:spPr>
          <a:xfrm>
            <a:off x="273944" y="1825625"/>
            <a:ext cx="5181600" cy="4351338"/>
          </a:xfrm>
        </p:spPr>
        <p:txBody>
          <a:bodyPr/>
          <a:lstStyle/>
          <a:p>
            <a:r>
              <a:rPr lang="en-GB" dirty="0"/>
              <a:t>Regular assessment of coursework as the year progresses, and end of unit tests and mock exams before the final external exam in Year 11</a:t>
            </a:r>
          </a:p>
          <a:p>
            <a:r>
              <a:rPr lang="en-GB" dirty="0"/>
              <a:t>The exam contributes 40% overall mark</a:t>
            </a:r>
          </a:p>
          <a:p>
            <a:r>
              <a:rPr lang="en-GB" dirty="0"/>
              <a:t>Each coursework unit contributes 30% overall mark</a:t>
            </a:r>
          </a:p>
          <a:p>
            <a:endParaRPr lang="en-GB" dirty="0"/>
          </a:p>
        </p:txBody>
      </p:sp>
      <p:pic>
        <p:nvPicPr>
          <p:cNvPr id="4" name="Picture 3">
            <a:extLst>
              <a:ext uri="{FF2B5EF4-FFF2-40B4-BE49-F238E27FC236}">
                <a16:creationId xmlns:a16="http://schemas.microsoft.com/office/drawing/2014/main" id="{2659FE65-EE0D-4C7B-8E5A-637CC9F377F4}"/>
              </a:ext>
            </a:extLst>
          </p:cNvPr>
          <p:cNvPicPr>
            <a:picLocks noChangeAspect="1"/>
          </p:cNvPicPr>
          <p:nvPr/>
        </p:nvPicPr>
        <p:blipFill>
          <a:blip r:embed="rId5"/>
          <a:stretch>
            <a:fillRect/>
          </a:stretch>
        </p:blipFill>
        <p:spPr>
          <a:xfrm>
            <a:off x="5455544" y="1672047"/>
            <a:ext cx="6436606" cy="4227378"/>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75776" y="6045290"/>
            <a:ext cx="487363" cy="487363"/>
          </a:xfrm>
          <a:prstGeom prst="rect">
            <a:avLst/>
          </a:prstGeom>
          <a:solidFill>
            <a:srgbClr val="FFFFCC"/>
          </a:solidFill>
          <a:ln>
            <a:solidFill>
              <a:srgbClr val="FF66FF"/>
            </a:solidFill>
          </a:ln>
        </p:spPr>
      </p:pic>
    </p:spTree>
    <p:extLst>
      <p:ext uri="{BB962C8B-B14F-4D97-AF65-F5344CB8AC3E}">
        <p14:creationId xmlns:p14="http://schemas.microsoft.com/office/powerpoint/2010/main" val="17588910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18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a:ln>
            <a:solidFill>
              <a:srgbClr val="FF66FF"/>
            </a:solidFill>
          </a:ln>
        </p:spPr>
        <p:txBody>
          <a:bodyPr>
            <a:normAutofit/>
          </a:bodyPr>
          <a:lstStyle/>
          <a:p>
            <a:r>
              <a:rPr lang="en-GB" b="1" dirty="0">
                <a:latin typeface="+mn-lt"/>
              </a:rPr>
              <a:t>What does the subject lead on to?</a:t>
            </a:r>
            <a:endParaRPr lang="en-GB" dirty="0">
              <a:latin typeface="+mn-lt"/>
            </a:endParaRPr>
          </a:p>
        </p:txBody>
      </p:sp>
      <p:sp>
        <p:nvSpPr>
          <p:cNvPr id="3" name="Content Placeholder 2"/>
          <p:cNvSpPr>
            <a:spLocks noGrp="1"/>
          </p:cNvSpPr>
          <p:nvPr>
            <p:ph idx="1"/>
          </p:nvPr>
        </p:nvSpPr>
        <p:spPr/>
        <p:txBody>
          <a:bodyPr>
            <a:noAutofit/>
          </a:bodyPr>
          <a:lstStyle/>
          <a:p>
            <a:r>
              <a:rPr lang="en-GB" sz="3600" dirty="0"/>
              <a:t>The course is an excellent foundation to</a:t>
            </a:r>
          </a:p>
          <a:p>
            <a:r>
              <a:rPr lang="en-GB" sz="3600" dirty="0"/>
              <a:t>Further study: Level 3 Health and Social Care, here at Thirsk School and Sixth Form.</a:t>
            </a:r>
          </a:p>
          <a:p>
            <a:r>
              <a:rPr lang="en-GB" sz="3600" dirty="0"/>
              <a:t>Extended Certificate (equivalent to </a:t>
            </a:r>
            <a:r>
              <a:rPr lang="en-GB" sz="3600" dirty="0">
                <a:solidFill>
                  <a:srgbClr val="FF0000"/>
                </a:solidFill>
              </a:rPr>
              <a:t>1 A Level</a:t>
            </a:r>
            <a:r>
              <a:rPr lang="en-GB" sz="3600" dirty="0"/>
              <a:t>), </a:t>
            </a:r>
          </a:p>
          <a:p>
            <a:r>
              <a:rPr lang="en-GB" sz="3600" dirty="0"/>
              <a:t>or the Diploma (equivalent to </a:t>
            </a:r>
            <a:r>
              <a:rPr lang="en-GB" sz="3600" dirty="0">
                <a:solidFill>
                  <a:srgbClr val="FF0000"/>
                </a:solidFill>
              </a:rPr>
              <a:t>2 A Levels</a:t>
            </a:r>
            <a:r>
              <a:rPr lang="en-GB" sz="3600" dirty="0"/>
              <a:t>).</a:t>
            </a:r>
          </a:p>
          <a:p>
            <a:r>
              <a:rPr lang="en-GB" sz="3600" dirty="0"/>
              <a:t>Apprenticeships</a:t>
            </a:r>
          </a:p>
          <a:p>
            <a:endParaRPr lang="en-GB" sz="3600" dirty="0"/>
          </a:p>
          <a:p>
            <a:endParaRPr lang="en-GB" sz="36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71720" y="5862410"/>
            <a:ext cx="487363" cy="487363"/>
          </a:xfrm>
          <a:prstGeom prst="rect">
            <a:avLst/>
          </a:prstGeom>
          <a:solidFill>
            <a:srgbClr val="FFFFCC"/>
          </a:solidFill>
          <a:ln>
            <a:solidFill>
              <a:srgbClr val="FF66FF"/>
            </a:solidFill>
          </a:ln>
        </p:spPr>
      </p:pic>
    </p:spTree>
    <p:extLst>
      <p:ext uri="{BB962C8B-B14F-4D97-AF65-F5344CB8AC3E}">
        <p14:creationId xmlns:p14="http://schemas.microsoft.com/office/powerpoint/2010/main" val="41724696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97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a:ln>
            <a:solidFill>
              <a:srgbClr val="FF66FF"/>
            </a:solidFill>
          </a:ln>
        </p:spPr>
        <p:txBody>
          <a:bodyPr/>
          <a:lstStyle/>
          <a:p>
            <a:r>
              <a:rPr lang="en-GB" b="1" dirty="0">
                <a:latin typeface="+mn-lt"/>
              </a:rPr>
              <a:t>Finally….</a:t>
            </a:r>
          </a:p>
        </p:txBody>
      </p:sp>
      <p:sp>
        <p:nvSpPr>
          <p:cNvPr id="3" name="Content Placeholder 2"/>
          <p:cNvSpPr>
            <a:spLocks noGrp="1"/>
          </p:cNvSpPr>
          <p:nvPr>
            <p:ph idx="1"/>
          </p:nvPr>
        </p:nvSpPr>
        <p:spPr/>
        <p:txBody>
          <a:bodyPr/>
          <a:lstStyle/>
          <a:p>
            <a:r>
              <a:rPr lang="en-GB" dirty="0"/>
              <a:t>Google NHS careers quiz </a:t>
            </a:r>
            <a:r>
              <a:rPr lang="en-GB" dirty="0">
                <a:hlinkClick r:id="rId5"/>
              </a:rPr>
              <a:t>https://www.healthcareers.nhs.uk/findyourcareer</a:t>
            </a:r>
            <a:r>
              <a:rPr lang="en-GB" dirty="0"/>
              <a:t> </a:t>
            </a:r>
          </a:p>
        </p:txBody>
      </p:sp>
      <p:pic>
        <p:nvPicPr>
          <p:cNvPr id="307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7485" y="3206931"/>
            <a:ext cx="5972175" cy="283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15411" y="5679531"/>
            <a:ext cx="487363" cy="487363"/>
          </a:xfrm>
          <a:prstGeom prst="rect">
            <a:avLst/>
          </a:prstGeom>
          <a:solidFill>
            <a:srgbClr val="FFFFCC"/>
          </a:solidFill>
          <a:ln>
            <a:solidFill>
              <a:srgbClr val="FF66FF"/>
            </a:solidFill>
          </a:ln>
        </p:spPr>
      </p:pic>
    </p:spTree>
    <p:extLst>
      <p:ext uri="{BB962C8B-B14F-4D97-AF65-F5344CB8AC3E}">
        <p14:creationId xmlns:p14="http://schemas.microsoft.com/office/powerpoint/2010/main" val="7889135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8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a:ln>
            <a:solidFill>
              <a:srgbClr val="FF66FF"/>
            </a:solidFill>
          </a:ln>
        </p:spPr>
        <p:txBody>
          <a:bodyPr/>
          <a:lstStyle/>
          <a:p>
            <a:r>
              <a:rPr lang="en-GB" b="1" dirty="0">
                <a:latin typeface="+mn-lt"/>
              </a:rPr>
              <a:t>Contact information</a:t>
            </a:r>
          </a:p>
        </p:txBody>
      </p:sp>
      <p:sp>
        <p:nvSpPr>
          <p:cNvPr id="3" name="Content Placeholder 2"/>
          <p:cNvSpPr>
            <a:spLocks noGrp="1"/>
          </p:cNvSpPr>
          <p:nvPr>
            <p:ph idx="1"/>
          </p:nvPr>
        </p:nvSpPr>
        <p:spPr/>
        <p:txBody>
          <a:bodyPr/>
          <a:lstStyle/>
          <a:p>
            <a:endParaRPr lang="en-GB" dirty="0"/>
          </a:p>
          <a:p>
            <a:r>
              <a:rPr lang="en-GB" dirty="0"/>
              <a:t>Head of Health and Social Care</a:t>
            </a:r>
          </a:p>
          <a:p>
            <a:endParaRPr lang="en-GB" dirty="0"/>
          </a:p>
          <a:p>
            <a:r>
              <a:rPr lang="en-GB" dirty="0"/>
              <a:t>Mrs Fletcher</a:t>
            </a:r>
          </a:p>
          <a:p>
            <a:r>
              <a:rPr lang="en-GB" dirty="0">
                <a:hlinkClick r:id="rId5"/>
              </a:rPr>
              <a:t>Tori.fletcher@thirskschool.org</a:t>
            </a:r>
            <a:endParaRPr lang="en-GB" dirty="0"/>
          </a:p>
          <a:p>
            <a:endParaRPr lang="en-GB" dirty="0"/>
          </a:p>
          <a:p>
            <a:endParaRPr lang="en-GB" dirty="0"/>
          </a:p>
          <a:p>
            <a:r>
              <a:rPr lang="en-GB" dirty="0"/>
              <a:t>Mrs </a:t>
            </a:r>
            <a:r>
              <a:rPr lang="en-GB" dirty="0" err="1"/>
              <a:t>Gabler</a:t>
            </a:r>
            <a:endParaRPr lang="en-GB" dirty="0"/>
          </a:p>
          <a:p>
            <a:endParaRPr lang="en-GB" dirty="0"/>
          </a:p>
          <a:p>
            <a:endParaRPr lang="en-GB" dirty="0"/>
          </a:p>
          <a:p>
            <a:pPr marL="0" indent="0">
              <a:buNone/>
            </a:pPr>
            <a:endParaRPr lang="en-GB" dirty="0"/>
          </a:p>
        </p:txBody>
      </p:sp>
      <p:pic>
        <p:nvPicPr>
          <p:cNvPr id="5" name="Recorded Sound">
            <a:hlinkClick r:id="" action="ppaction://media"/>
            <a:extLst>
              <a:ext uri="{FF2B5EF4-FFF2-40B4-BE49-F238E27FC236}">
                <a16:creationId xmlns:a16="http://schemas.microsoft.com/office/drawing/2014/main" id="{069EED47-7236-2178-B037-3EB2F096A7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7221" y="5427853"/>
            <a:ext cx="487363" cy="487363"/>
          </a:xfrm>
          <a:prstGeom prst="rect">
            <a:avLst/>
          </a:prstGeom>
          <a:solidFill>
            <a:srgbClr val="FFFFCC"/>
          </a:solidFill>
          <a:ln w="28575">
            <a:solidFill>
              <a:srgbClr val="FF66FF"/>
            </a:solidFill>
          </a:ln>
        </p:spPr>
      </p:pic>
    </p:spTree>
    <p:extLst>
      <p:ext uri="{BB962C8B-B14F-4D97-AF65-F5344CB8AC3E}">
        <p14:creationId xmlns:p14="http://schemas.microsoft.com/office/powerpoint/2010/main" val="67168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f6311e7-f71d-44ba-9264-dde7a993e387">
      <Terms xmlns="http://schemas.microsoft.com/office/infopath/2007/PartnerControls"/>
    </lcf76f155ced4ddcb4097134ff3c332f>
    <TaxCatchAll xmlns="6d117302-bf02-4d4e-86ed-3db594236075" xsi:nil="true"/>
    <SharedWithUsers xmlns="6d117302-bf02-4d4e-86ed-3db594236075">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0E418A8E1E4204DA8C87CA85BDD1290" ma:contentTypeVersion="17" ma:contentTypeDescription="Create a new document." ma:contentTypeScope="" ma:versionID="f1d41f88b6a25b014fcdd56b3b7aa12d">
  <xsd:schema xmlns:xsd="http://www.w3.org/2001/XMLSchema" xmlns:xs="http://www.w3.org/2001/XMLSchema" xmlns:p="http://schemas.microsoft.com/office/2006/metadata/properties" xmlns:ns2="ef6311e7-f71d-44ba-9264-dde7a993e387" xmlns:ns3="6d117302-bf02-4d4e-86ed-3db594236075" targetNamespace="http://schemas.microsoft.com/office/2006/metadata/properties" ma:root="true" ma:fieldsID="1fea0adc068c7d1b214b85b261253c48" ns2:_="" ns3:_="">
    <xsd:import namespace="ef6311e7-f71d-44ba-9264-dde7a993e387"/>
    <xsd:import namespace="6d117302-bf02-4d4e-86ed-3db59423607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6311e7-f71d-44ba-9264-dde7a993e3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d192491-0356-4cac-a64e-e6bdc7f0755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d117302-bf02-4d4e-86ed-3db59423607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c4e7c17-6680-43f3-b589-2d09d179ddeb}" ma:internalName="TaxCatchAll" ma:showField="CatchAllData" ma:web="6d117302-bf02-4d4e-86ed-3db59423607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595A8DD-41FA-4436-A035-539C588EE366}">
  <ds:schemaRefs>
    <ds:schemaRef ds:uri="http://purl.org/dc/terms/"/>
    <ds:schemaRef ds:uri="http://purl.org/dc/dcmitype/"/>
    <ds:schemaRef ds:uri="08014023-46e7-4fdf-9359-a9ce08bbbbf7"/>
    <ds:schemaRef ds:uri="http://www.w3.org/XML/1998/namespace"/>
    <ds:schemaRef ds:uri="http://schemas.microsoft.com/office/2006/documentManagement/types"/>
    <ds:schemaRef ds:uri="6e6c0040-1473-4925-9b28-fa4199085cee"/>
    <ds:schemaRef ds:uri="http://purl.org/dc/elements/1.1/"/>
    <ds:schemaRef ds:uri="http://schemas.openxmlformats.org/package/2006/metadata/core-properties"/>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94984589-81C6-4A8E-A879-400C0501232B}">
  <ds:schemaRefs>
    <ds:schemaRef ds:uri="http://schemas.microsoft.com/sharepoint/v3/contenttype/forms"/>
  </ds:schemaRefs>
</ds:datastoreItem>
</file>

<file path=customXml/itemProps3.xml><?xml version="1.0" encoding="utf-8"?>
<ds:datastoreItem xmlns:ds="http://schemas.openxmlformats.org/officeDocument/2006/customXml" ds:itemID="{8B58F855-EBC7-42E8-96F9-2CED73F3DC64}"/>
</file>

<file path=docProps/app.xml><?xml version="1.0" encoding="utf-8"?>
<Properties xmlns="http://schemas.openxmlformats.org/officeDocument/2006/extended-properties" xmlns:vt="http://schemas.openxmlformats.org/officeDocument/2006/docPropsVTypes">
  <TotalTime>213</TotalTime>
  <Words>1054</Words>
  <Application>Microsoft Office PowerPoint</Application>
  <PresentationFormat>Widescreen</PresentationFormat>
  <Paragraphs>63</Paragraphs>
  <Slides>8</Slides>
  <Notes>8</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PowerPoint Presentation</vt:lpstr>
      <vt:lpstr>Why should you study Health and Social Care?</vt:lpstr>
      <vt:lpstr>What will I study?</vt:lpstr>
      <vt:lpstr>Skills developed during this course</vt:lpstr>
      <vt:lpstr>Summary of assessment</vt:lpstr>
      <vt:lpstr>What does the subject lead on to?</vt:lpstr>
      <vt:lpstr>Finally….</vt:lpstr>
      <vt:lpstr>Contact information</vt:lpstr>
    </vt:vector>
  </TitlesOfParts>
  <Company>RM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tori.fletcher</dc:creator>
  <cp:lastModifiedBy>Fletcher T</cp:lastModifiedBy>
  <cp:revision>20</cp:revision>
  <dcterms:created xsi:type="dcterms:W3CDTF">2018-01-30T11:59:51Z</dcterms:created>
  <dcterms:modified xsi:type="dcterms:W3CDTF">2023-01-08T11:41:24Z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0x01010040E418A8E1E4204DA8C87CA85BDD1290</vt:lpwstr>
  </property>
  <property fmtid="{D5CDD505-2E9C-101B-9397-08002B2CF9AE}" pid="3" name="Order">
    <vt:r8>488200</vt:r8>
  </property>
  <property fmtid="{D5CDD505-2E9C-101B-9397-08002B2CF9AE}" pid="4" name="TriggerFlowInfo">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_ExtendedDescription">
    <vt:lpwstr/>
  </property>
</Properties>
</file>